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modernComment_10D_A915A77.xml" ContentType="application/vnd.ms-powerpoint.comments+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4" r:id="rId3"/>
    <p:sldId id="268" r:id="rId4"/>
    <p:sldId id="270" r:id="rId5"/>
    <p:sldId id="271" r:id="rId6"/>
    <p:sldId id="269" r:id="rId7"/>
    <p:sldId id="283" r:id="rId8"/>
    <p:sldId id="267" r:id="rId9"/>
    <p:sldId id="280" r:id="rId10"/>
    <p:sldId id="259" r:id="rId11"/>
    <p:sldId id="262" r:id="rId12"/>
    <p:sldId id="277" r:id="rId13"/>
    <p:sldId id="279" r:id="rId14"/>
    <p:sldId id="257" r:id="rId15"/>
    <p:sldId id="273" r:id="rId16"/>
    <p:sldId id="278" r:id="rId17"/>
    <p:sldId id="281" r:id="rId18"/>
    <p:sldId id="258" r:id="rId19"/>
    <p:sldId id="276" r:id="rId20"/>
    <p:sldId id="284" r:id="rId21"/>
    <p:sldId id="285" r:id="rId22"/>
    <p:sldId id="261" r:id="rId23"/>
    <p:sldId id="263" r:id="rId24"/>
    <p:sldId id="274" r:id="rId25"/>
    <p:sldId id="265"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E892EFF-95B0-78F9-E397-5365740CA80B}" name="Danielle Caldwell" initials="DC" userId="1a55986e3a45cab8"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Caldwell" userId="1a55986e3a45cab8" providerId="LiveId" clId="{EA1FBDDE-E9D7-460B-93B7-3AEA47CE22DC}"/>
    <pc:docChg chg="custSel addSld delSld modSld sldOrd">
      <pc:chgData name="Danielle Caldwell" userId="1a55986e3a45cab8" providerId="LiveId" clId="{EA1FBDDE-E9D7-460B-93B7-3AEA47CE22DC}" dt="2026-10-03T23:28:38.527" v="921" actId="478"/>
      <pc:docMkLst>
        <pc:docMk/>
      </pc:docMkLst>
      <pc:sldChg chg="modSp mod">
        <pc:chgData name="Danielle Caldwell" userId="1a55986e3a45cab8" providerId="LiveId" clId="{EA1FBDDE-E9D7-460B-93B7-3AEA47CE22DC}" dt="2026-09-29T18:21:25.524" v="23" actId="20577"/>
        <pc:sldMkLst>
          <pc:docMk/>
          <pc:sldMk cId="264505571" sldId="262"/>
        </pc:sldMkLst>
        <pc:spChg chg="mod">
          <ac:chgData name="Danielle Caldwell" userId="1a55986e3a45cab8" providerId="LiveId" clId="{EA1FBDDE-E9D7-460B-93B7-3AEA47CE22DC}" dt="2026-09-29T18:21:25.524" v="23" actId="20577"/>
          <ac:spMkLst>
            <pc:docMk/>
            <pc:sldMk cId="264505571" sldId="262"/>
            <ac:spMk id="9" creationId="{EAEB96F6-B912-66C2-48B2-10DFD07517B1}"/>
          </ac:spMkLst>
        </pc:spChg>
      </pc:sldChg>
      <pc:sldChg chg="ord">
        <pc:chgData name="Danielle Caldwell" userId="1a55986e3a45cab8" providerId="LiveId" clId="{EA1FBDDE-E9D7-460B-93B7-3AEA47CE22DC}" dt="2026-10-03T23:28:10.453" v="920"/>
        <pc:sldMkLst>
          <pc:docMk/>
          <pc:sldMk cId="764269558" sldId="265"/>
        </pc:sldMkLst>
      </pc:sldChg>
      <pc:sldChg chg="del">
        <pc:chgData name="Danielle Caldwell" userId="1a55986e3a45cab8" providerId="LiveId" clId="{EA1FBDDE-E9D7-460B-93B7-3AEA47CE22DC}" dt="2026-09-29T18:20:55.445" v="2" actId="2696"/>
        <pc:sldMkLst>
          <pc:docMk/>
          <pc:sldMk cId="518396894" sldId="272"/>
        </pc:sldMkLst>
      </pc:sldChg>
      <pc:sldChg chg="modSp mod">
        <pc:chgData name="Danielle Caldwell" userId="1a55986e3a45cab8" providerId="LiveId" clId="{EA1FBDDE-E9D7-460B-93B7-3AEA47CE22DC}" dt="2026-09-29T18:31:00.315" v="24" actId="1076"/>
        <pc:sldMkLst>
          <pc:docMk/>
          <pc:sldMk cId="2409674062" sldId="273"/>
        </pc:sldMkLst>
        <pc:spChg chg="mod">
          <ac:chgData name="Danielle Caldwell" userId="1a55986e3a45cab8" providerId="LiveId" clId="{EA1FBDDE-E9D7-460B-93B7-3AEA47CE22DC}" dt="2026-09-29T18:31:00.315" v="24" actId="1076"/>
          <ac:spMkLst>
            <pc:docMk/>
            <pc:sldMk cId="2409674062" sldId="273"/>
            <ac:spMk id="6" creationId="{B2FB8118-A601-7CDB-59CD-659E8EF1385B}"/>
          </ac:spMkLst>
        </pc:spChg>
      </pc:sldChg>
      <pc:sldChg chg="delSp mod">
        <pc:chgData name="Danielle Caldwell" userId="1a55986e3a45cab8" providerId="LiveId" clId="{EA1FBDDE-E9D7-460B-93B7-3AEA47CE22DC}" dt="2026-10-03T23:28:38.527" v="921" actId="478"/>
        <pc:sldMkLst>
          <pc:docMk/>
          <pc:sldMk cId="1262055380" sldId="274"/>
        </pc:sldMkLst>
        <pc:picChg chg="del">
          <ac:chgData name="Danielle Caldwell" userId="1a55986e3a45cab8" providerId="LiveId" clId="{EA1FBDDE-E9D7-460B-93B7-3AEA47CE22DC}" dt="2026-10-03T23:28:38.527" v="921" actId="478"/>
          <ac:picMkLst>
            <pc:docMk/>
            <pc:sldMk cId="1262055380" sldId="274"/>
            <ac:picMk id="11" creationId="{BFBEC2FF-0A38-5AFF-D423-D39C01660F37}"/>
          </ac:picMkLst>
        </pc:picChg>
      </pc:sldChg>
      <pc:sldChg chg="ord">
        <pc:chgData name="Danielle Caldwell" userId="1a55986e3a45cab8" providerId="LiveId" clId="{EA1FBDDE-E9D7-460B-93B7-3AEA47CE22DC}" dt="2026-10-03T23:28:07.246" v="918"/>
        <pc:sldMkLst>
          <pc:docMk/>
          <pc:sldMk cId="1166646633" sldId="275"/>
        </pc:sldMkLst>
      </pc:sldChg>
      <pc:sldChg chg="delSp modSp add setBg delDesignElem">
        <pc:chgData name="Danielle Caldwell" userId="1a55986e3a45cab8" providerId="LiveId" clId="{EA1FBDDE-E9D7-460B-93B7-3AEA47CE22DC}" dt="2026-09-29T18:21:03.909" v="5" actId="20577"/>
        <pc:sldMkLst>
          <pc:docMk/>
          <pc:sldMk cId="961902969" sldId="280"/>
        </pc:sldMkLst>
        <pc:spChg chg="mod">
          <ac:chgData name="Danielle Caldwell" userId="1a55986e3a45cab8" providerId="LiveId" clId="{EA1FBDDE-E9D7-460B-93B7-3AEA47CE22DC}" dt="2026-09-29T18:21:03.909" v="5" actId="20577"/>
          <ac:spMkLst>
            <pc:docMk/>
            <pc:sldMk cId="961902969" sldId="280"/>
            <ac:spMk id="3" creationId="{70F1268F-42BA-39CF-7F30-AF0F3DFBC8E1}"/>
          </ac:spMkLst>
        </pc:spChg>
        <pc:spChg chg="del">
          <ac:chgData name="Danielle Caldwell" userId="1a55986e3a45cab8" providerId="LiveId" clId="{EA1FBDDE-E9D7-460B-93B7-3AEA47CE22DC}" dt="2026-09-29T18:20:51.385" v="1"/>
          <ac:spMkLst>
            <pc:docMk/>
            <pc:sldMk cId="961902969" sldId="280"/>
            <ac:spMk id="18" creationId="{6AD30037-67ED-4367-9BE0-45787510BF13}"/>
          </ac:spMkLst>
        </pc:spChg>
        <pc:grpChg chg="del">
          <ac:chgData name="Danielle Caldwell" userId="1a55986e3a45cab8" providerId="LiveId" clId="{EA1FBDDE-E9D7-460B-93B7-3AEA47CE22DC}" dt="2026-09-29T18:20:51.385" v="1"/>
          <ac:grpSpMkLst>
            <pc:docMk/>
            <pc:sldMk cId="961902969" sldId="280"/>
            <ac:grpSpMk id="10" creationId="{260ACC13-B825-49F3-93DE-C8B8F2FA37A1}"/>
          </ac:grpSpMkLst>
        </pc:grpChg>
        <pc:grpChg chg="del">
          <ac:chgData name="Danielle Caldwell" userId="1a55986e3a45cab8" providerId="LiveId" clId="{EA1FBDDE-E9D7-460B-93B7-3AEA47CE22DC}" dt="2026-09-29T18:20:51.385" v="1"/>
          <ac:grpSpMkLst>
            <pc:docMk/>
            <pc:sldMk cId="961902969" sldId="280"/>
            <ac:grpSpMk id="20" creationId="{50841A4E-5BC1-44B4-83CF-D524E8AEAD64}"/>
          </ac:grpSpMkLst>
        </pc:grpChg>
      </pc:sldChg>
      <pc:sldChg chg="addSp delSp modSp new mod">
        <pc:chgData name="Danielle Caldwell" userId="1a55986e3a45cab8" providerId="LiveId" clId="{EA1FBDDE-E9D7-460B-93B7-3AEA47CE22DC}" dt="2026-09-29T19:29:52.337" v="605" actId="1076"/>
        <pc:sldMkLst>
          <pc:docMk/>
          <pc:sldMk cId="3819056977" sldId="281"/>
        </pc:sldMkLst>
        <pc:spChg chg="mod">
          <ac:chgData name="Danielle Caldwell" userId="1a55986e3a45cab8" providerId="LiveId" clId="{EA1FBDDE-E9D7-460B-93B7-3AEA47CE22DC}" dt="2026-09-29T19:13:49.060" v="593" actId="14100"/>
          <ac:spMkLst>
            <pc:docMk/>
            <pc:sldMk cId="3819056977" sldId="281"/>
            <ac:spMk id="2" creationId="{F9B7106B-F04A-E646-08CE-05BA4B5AA8A4}"/>
          </ac:spMkLst>
        </pc:spChg>
        <pc:spChg chg="mod">
          <ac:chgData name="Danielle Caldwell" userId="1a55986e3a45cab8" providerId="LiveId" clId="{EA1FBDDE-E9D7-460B-93B7-3AEA47CE22DC}" dt="2026-09-29T19:13:59.994" v="595" actId="207"/>
          <ac:spMkLst>
            <pc:docMk/>
            <pc:sldMk cId="3819056977" sldId="281"/>
            <ac:spMk id="3" creationId="{CB9C5E69-336C-6770-A88F-9544CF5A29BF}"/>
          </ac:spMkLst>
        </pc:spChg>
        <pc:spChg chg="mod">
          <ac:chgData name="Danielle Caldwell" userId="1a55986e3a45cab8" providerId="LiveId" clId="{EA1FBDDE-E9D7-460B-93B7-3AEA47CE22DC}" dt="2026-09-29T19:13:40.920" v="592" actId="27636"/>
          <ac:spMkLst>
            <pc:docMk/>
            <pc:sldMk cId="3819056977" sldId="281"/>
            <ac:spMk id="4" creationId="{18BB7821-EF72-7C29-82B3-896A30DC5ABC}"/>
          </ac:spMkLst>
        </pc:spChg>
        <pc:spChg chg="mod">
          <ac:chgData name="Danielle Caldwell" userId="1a55986e3a45cab8" providerId="LiveId" clId="{EA1FBDDE-E9D7-460B-93B7-3AEA47CE22DC}" dt="2026-09-29T19:13:57.453" v="594" actId="207"/>
          <ac:spMkLst>
            <pc:docMk/>
            <pc:sldMk cId="3819056977" sldId="281"/>
            <ac:spMk id="5" creationId="{10A87AB7-1DE8-DF3C-5946-D85DD5F2C7AE}"/>
          </ac:spMkLst>
        </pc:spChg>
        <pc:spChg chg="mod">
          <ac:chgData name="Danielle Caldwell" userId="1a55986e3a45cab8" providerId="LiveId" clId="{EA1FBDDE-E9D7-460B-93B7-3AEA47CE22DC}" dt="2026-09-29T19:13:40.920" v="591" actId="27636"/>
          <ac:spMkLst>
            <pc:docMk/>
            <pc:sldMk cId="3819056977" sldId="281"/>
            <ac:spMk id="6" creationId="{CFD5406D-F3FE-8B7D-4784-986378E26A78}"/>
          </ac:spMkLst>
        </pc:spChg>
        <pc:spChg chg="add mod">
          <ac:chgData name="Danielle Caldwell" userId="1a55986e3a45cab8" providerId="LiveId" clId="{EA1FBDDE-E9D7-460B-93B7-3AEA47CE22DC}" dt="2026-09-29T19:14:25.509" v="597" actId="1582"/>
          <ac:spMkLst>
            <pc:docMk/>
            <pc:sldMk cId="3819056977" sldId="281"/>
            <ac:spMk id="7" creationId="{0BCD0D22-C464-7A10-3C98-F443E4F5726F}"/>
          </ac:spMkLst>
        </pc:spChg>
        <pc:spChg chg="add del mod">
          <ac:chgData name="Danielle Caldwell" userId="1a55986e3a45cab8" providerId="LiveId" clId="{EA1FBDDE-E9D7-460B-93B7-3AEA47CE22DC}" dt="2026-09-29T19:08:09.330" v="273"/>
          <ac:spMkLst>
            <pc:docMk/>
            <pc:sldMk cId="3819056977" sldId="281"/>
            <ac:spMk id="8" creationId="{1905F13E-8439-3EDE-DF3F-AB2FAC0511D3}"/>
          </ac:spMkLst>
        </pc:spChg>
        <pc:spChg chg="add del mod">
          <ac:chgData name="Danielle Caldwell" userId="1a55986e3a45cab8" providerId="LiveId" clId="{EA1FBDDE-E9D7-460B-93B7-3AEA47CE22DC}" dt="2026-09-29T19:08:09.976" v="276"/>
          <ac:spMkLst>
            <pc:docMk/>
            <pc:sldMk cId="3819056977" sldId="281"/>
            <ac:spMk id="9" creationId="{590D5B11-A064-7807-CABA-E00A2B27017F}"/>
          </ac:spMkLst>
        </pc:spChg>
        <pc:picChg chg="add mod ord">
          <ac:chgData name="Danielle Caldwell" userId="1a55986e3a45cab8" providerId="LiveId" clId="{EA1FBDDE-E9D7-460B-93B7-3AEA47CE22DC}" dt="2026-09-29T19:29:52.337" v="605" actId="1076"/>
          <ac:picMkLst>
            <pc:docMk/>
            <pc:sldMk cId="3819056977" sldId="281"/>
            <ac:picMk id="11" creationId="{6CDD55F8-D507-D6EB-2B0E-ED742C92CC2E}"/>
          </ac:picMkLst>
        </pc:picChg>
      </pc:sldChg>
      <pc:sldChg chg="add">
        <pc:chgData name="Danielle Caldwell" userId="1a55986e3a45cab8" providerId="LiveId" clId="{EA1FBDDE-E9D7-460B-93B7-3AEA47CE22DC}" dt="2026-09-29T19:38:26.379" v="606"/>
        <pc:sldMkLst>
          <pc:docMk/>
          <pc:sldMk cId="2411417211" sldId="283"/>
        </pc:sldMkLst>
      </pc:sldChg>
      <pc:sldChg chg="modSp add mod">
        <pc:chgData name="Danielle Caldwell" userId="1a55986e3a45cab8" providerId="LiveId" clId="{EA1FBDDE-E9D7-460B-93B7-3AEA47CE22DC}" dt="2026-09-29T19:54:29.287" v="916" actId="20577"/>
        <pc:sldMkLst>
          <pc:docMk/>
          <pc:sldMk cId="3154573391" sldId="284"/>
        </pc:sldMkLst>
        <pc:spChg chg="mod">
          <ac:chgData name="Danielle Caldwell" userId="1a55986e3a45cab8" providerId="LiveId" clId="{EA1FBDDE-E9D7-460B-93B7-3AEA47CE22DC}" dt="2026-09-29T19:54:29.287" v="916" actId="20577"/>
          <ac:spMkLst>
            <pc:docMk/>
            <pc:sldMk cId="3154573391" sldId="284"/>
            <ac:spMk id="5" creationId="{52D17DB2-0BD7-29AB-3401-204E4D46307E}"/>
          </ac:spMkLst>
        </pc:spChg>
      </pc:sldChg>
      <pc:sldChg chg="add">
        <pc:chgData name="Danielle Caldwell" userId="1a55986e3a45cab8" providerId="LiveId" clId="{EA1FBDDE-E9D7-460B-93B7-3AEA47CE22DC}" dt="2026-09-29T19:52:08.574" v="608"/>
        <pc:sldMkLst>
          <pc:docMk/>
          <pc:sldMk cId="2437090690" sldId="285"/>
        </pc:sldMkLst>
      </pc:sldChg>
    </pc:docChg>
  </pc:docChgLst>
</pc:chgInfo>
</file>

<file path=ppt/comments/modernComment_10D_A915A77.xml><?xml version="1.0" encoding="utf-8"?>
<p188:cmLst xmlns:a="http://schemas.openxmlformats.org/drawingml/2006/main" xmlns:r="http://schemas.openxmlformats.org/officeDocument/2006/relationships" xmlns:p188="http://schemas.microsoft.com/office/powerpoint/2018/8/main">
  <p188:cm id="{199BBCA6-974A-42A4-89F3-17FD35DDE101}" authorId="{5E892EFF-95B0-78F9-E397-5365740CA80B}" created="2026-09-29T07:18:32.412">
    <pc:sldMkLst xmlns:pc="http://schemas.microsoft.com/office/powerpoint/2013/main/command">
      <pc:docMk/>
      <pc:sldMk cId="177298039" sldId="269"/>
    </pc:sldMkLst>
    <p188:txBody>
      <a:bodyPr/>
      <a:lstStyle/>
      <a:p>
        <a:r>
          <a:rPr lang="en-US"/>
          <a:t>I do this for free, and have done for the past 20 years.  On easy weeks, it’s about 15 hours, but on busy weeks, it can be more than 50.
We talk a lot about Team Culture, and we spend a LOT of time designing and implementing our program to nurture the good things about team.
Something happened last weekend that reminded me of my why...
</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10/3/2026</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microsoft.com/office/2018/10/relationships/comments" Target="../comments/modernComment_10D_A915A77.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publicdomainpictures.net/view-image.php?image=164201&amp;picture=n-20" TargetMode="External"/><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susapreteam.com/" TargetMode="External"/><Relationship Id="rId2" Type="http://schemas.openxmlformats.org/officeDocument/2006/relationships/hyperlink" Target="http://www.susastingrays.com/" TargetMode="External"/><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hyperlink" Target="https://freepngimg.com/png/132473-down-vector-arrow-download-hd"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s://www.susastingrays.com/Financial%20Obligations"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686317-9C96-4A02-88CE-7319FF590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6B84F2-6FE0-ABDF-2EB1-5DFB3A64BFEA}"/>
              </a:ext>
            </a:extLst>
          </p:cNvPr>
          <p:cNvSpPr>
            <a:spLocks noGrp="1"/>
          </p:cNvSpPr>
          <p:nvPr>
            <p:ph type="ctrTitle"/>
          </p:nvPr>
        </p:nvSpPr>
        <p:spPr>
          <a:xfrm>
            <a:off x="6580632" y="648930"/>
            <a:ext cx="4922391" cy="3347337"/>
          </a:xfrm>
        </p:spPr>
        <p:txBody>
          <a:bodyPr>
            <a:normAutofit/>
          </a:bodyPr>
          <a:lstStyle/>
          <a:p>
            <a:pPr>
              <a:lnSpc>
                <a:spcPct val="90000"/>
              </a:lnSpc>
            </a:pPr>
            <a:r>
              <a:rPr lang="en-US" sz="4700"/>
              <a:t>SUSA Swim Team</a:t>
            </a:r>
            <a:br>
              <a:rPr lang="en-US" sz="4700"/>
            </a:br>
            <a:r>
              <a:rPr lang="en-US" sz="4700"/>
              <a:t>Parent &amp; Swimmer Orientation</a:t>
            </a:r>
          </a:p>
        </p:txBody>
      </p:sp>
      <p:sp>
        <p:nvSpPr>
          <p:cNvPr id="3" name="Subtitle 2">
            <a:extLst>
              <a:ext uri="{FF2B5EF4-FFF2-40B4-BE49-F238E27FC236}">
                <a16:creationId xmlns:a16="http://schemas.microsoft.com/office/drawing/2014/main" id="{0C9E5A9A-1E96-7BC7-B659-3EBFD2B2F296}"/>
              </a:ext>
            </a:extLst>
          </p:cNvPr>
          <p:cNvSpPr>
            <a:spLocks noGrp="1"/>
          </p:cNvSpPr>
          <p:nvPr>
            <p:ph type="subTitle" idx="1"/>
          </p:nvPr>
        </p:nvSpPr>
        <p:spPr>
          <a:xfrm>
            <a:off x="6580632" y="3996267"/>
            <a:ext cx="4922391" cy="1887008"/>
          </a:xfrm>
        </p:spPr>
        <p:txBody>
          <a:bodyPr>
            <a:normAutofit/>
          </a:bodyPr>
          <a:lstStyle/>
          <a:p>
            <a:r>
              <a:rPr lang="en-US" dirty="0"/>
              <a:t>Fall 2026</a:t>
            </a:r>
          </a:p>
        </p:txBody>
      </p:sp>
      <p:grpSp>
        <p:nvGrpSpPr>
          <p:cNvPr id="12" name="Group 11">
            <a:extLst>
              <a:ext uri="{FF2B5EF4-FFF2-40B4-BE49-F238E27FC236}">
                <a16:creationId xmlns:a16="http://schemas.microsoft.com/office/drawing/2014/main" id="{E0E25B5C-98A3-47D8-A4D7-10C2E17589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6714" y="-4763"/>
            <a:ext cx="5014912" cy="6862763"/>
            <a:chOff x="2928938" y="-4763"/>
            <a:chExt cx="5014912" cy="6862763"/>
          </a:xfrm>
        </p:grpSpPr>
        <p:sp>
          <p:nvSpPr>
            <p:cNvPr id="13" name="Freeform 6">
              <a:extLst>
                <a:ext uri="{FF2B5EF4-FFF2-40B4-BE49-F238E27FC236}">
                  <a16:creationId xmlns:a16="http://schemas.microsoft.com/office/drawing/2014/main" id="{FECB3374-15F5-40C2-95B4-0FCF10849F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14" name="Freeform 7">
              <a:extLst>
                <a:ext uri="{FF2B5EF4-FFF2-40B4-BE49-F238E27FC236}">
                  <a16:creationId xmlns:a16="http://schemas.microsoft.com/office/drawing/2014/main" id="{E762314F-F556-4403-BAA1-AF8A3BED3E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15" name="Freeform 25">
              <a:extLst>
                <a:ext uri="{FF2B5EF4-FFF2-40B4-BE49-F238E27FC236}">
                  <a16:creationId xmlns:a16="http://schemas.microsoft.com/office/drawing/2014/main" id="{02EDEF56-2F86-4867-986A-5AFB8EC07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16" name="Freeform 26">
              <a:extLst>
                <a:ext uri="{FF2B5EF4-FFF2-40B4-BE49-F238E27FC236}">
                  <a16:creationId xmlns:a16="http://schemas.microsoft.com/office/drawing/2014/main" id="{51BE63E6-C24A-43FA-93F5-475F550ABE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17" name="Freeform 27">
              <a:extLst>
                <a:ext uri="{FF2B5EF4-FFF2-40B4-BE49-F238E27FC236}">
                  <a16:creationId xmlns:a16="http://schemas.microsoft.com/office/drawing/2014/main" id="{9639DAAA-46FE-401C-BB78-B7A9AF33C0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18" name="Freeform 28">
              <a:extLst>
                <a:ext uri="{FF2B5EF4-FFF2-40B4-BE49-F238E27FC236}">
                  <a16:creationId xmlns:a16="http://schemas.microsoft.com/office/drawing/2014/main" id="{D5EFBD2C-94D5-43D0-B2FE-E390BD3F34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p:nvSpPr>
          <p:cNvPr id="20" name="Rounded Rectangle 16">
            <a:extLst>
              <a:ext uri="{FF2B5EF4-FFF2-40B4-BE49-F238E27FC236}">
                <a16:creationId xmlns:a16="http://schemas.microsoft.com/office/drawing/2014/main" id="{EB9A9756-A5DB-460E-A867-A2AE77834D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693" y="648931"/>
            <a:ext cx="5419641"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300B6B9-E193-FAE5-7B16-D07BD5D2CA67}"/>
              </a:ext>
            </a:extLst>
          </p:cNvPr>
          <p:cNvPicPr>
            <a:picLocks noChangeAspect="1"/>
          </p:cNvPicPr>
          <p:nvPr/>
        </p:nvPicPr>
        <p:blipFill>
          <a:blip r:embed="rId3"/>
          <a:stretch>
            <a:fillRect/>
          </a:stretch>
        </p:blipFill>
        <p:spPr>
          <a:xfrm>
            <a:off x="977550" y="1441038"/>
            <a:ext cx="4774321" cy="3688162"/>
          </a:xfrm>
          <a:prstGeom prst="rect">
            <a:avLst/>
          </a:prstGeom>
        </p:spPr>
      </p:pic>
    </p:spTree>
    <p:extLst>
      <p:ext uri="{BB962C8B-B14F-4D97-AF65-F5344CB8AC3E}">
        <p14:creationId xmlns:p14="http://schemas.microsoft.com/office/powerpoint/2010/main" val="738858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2D81C488-7425-1D70-34C4-32971D0D7EB2}"/>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23B6CCAC-0722-22BA-CCAC-45EF1AEECE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4D5A7A98-8CBC-FDA9-2FDF-0521B73D2B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10" name="Freeform 7">
              <a:extLst>
                <a:ext uri="{FF2B5EF4-FFF2-40B4-BE49-F238E27FC236}">
                  <a16:creationId xmlns:a16="http://schemas.microsoft.com/office/drawing/2014/main" id="{317623E0-800E-EEE0-EBD7-3D5EB36819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11" name="Freeform 9">
              <a:extLst>
                <a:ext uri="{FF2B5EF4-FFF2-40B4-BE49-F238E27FC236}">
                  <a16:creationId xmlns:a16="http://schemas.microsoft.com/office/drawing/2014/main" id="{850D3233-9B99-8EE0-FBB3-0223E5729F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12" name="Freeform 10">
              <a:extLst>
                <a:ext uri="{FF2B5EF4-FFF2-40B4-BE49-F238E27FC236}">
                  <a16:creationId xmlns:a16="http://schemas.microsoft.com/office/drawing/2014/main" id="{4C38D531-5BE2-C648-56B7-040DC852AF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13" name="Freeform 11">
              <a:extLst>
                <a:ext uri="{FF2B5EF4-FFF2-40B4-BE49-F238E27FC236}">
                  <a16:creationId xmlns:a16="http://schemas.microsoft.com/office/drawing/2014/main" id="{655961EA-CF85-4623-F8C3-41FA56CFE7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14" name="Freeform 12">
              <a:extLst>
                <a:ext uri="{FF2B5EF4-FFF2-40B4-BE49-F238E27FC236}">
                  <a16:creationId xmlns:a16="http://schemas.microsoft.com/office/drawing/2014/main" id="{0D40CFBB-FC14-C362-69D4-2591C2E948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16" name="Rectangle 15">
            <a:extLst>
              <a:ext uri="{FF2B5EF4-FFF2-40B4-BE49-F238E27FC236}">
                <a16:creationId xmlns:a16="http://schemas.microsoft.com/office/drawing/2014/main" id="{C6F61854-D7CB-E042-5B57-308A750300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 name="Group 17">
            <a:extLst>
              <a:ext uri="{FF2B5EF4-FFF2-40B4-BE49-F238E27FC236}">
                <a16:creationId xmlns:a16="http://schemas.microsoft.com/office/drawing/2014/main" id="{41DF74EC-7B76-4EE5-8594-A921DF1B62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19" name="Freeform 6">
              <a:extLst>
                <a:ext uri="{FF2B5EF4-FFF2-40B4-BE49-F238E27FC236}">
                  <a16:creationId xmlns:a16="http://schemas.microsoft.com/office/drawing/2014/main" id="{F8C347EB-B23E-5CB6-3ED7-484A6CC40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0" name="Freeform 7">
              <a:extLst>
                <a:ext uri="{FF2B5EF4-FFF2-40B4-BE49-F238E27FC236}">
                  <a16:creationId xmlns:a16="http://schemas.microsoft.com/office/drawing/2014/main" id="{D374F51B-5D83-6396-95F3-CBFDFA7330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txBody>
            <a:bodyPr/>
            <a:lstStyle/>
            <a:p>
              <a:endParaRPr lang="en-US"/>
            </a:p>
          </p:txBody>
        </p:sp>
        <p:sp>
          <p:nvSpPr>
            <p:cNvPr id="21" name="Freeform 12">
              <a:extLst>
                <a:ext uri="{FF2B5EF4-FFF2-40B4-BE49-F238E27FC236}">
                  <a16:creationId xmlns:a16="http://schemas.microsoft.com/office/drawing/2014/main" id="{86DF2A65-7F95-22B3-11C8-9067DDDF2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txBody>
            <a:bodyPr/>
            <a:lstStyle/>
            <a:p>
              <a:endParaRPr lang="en-US"/>
            </a:p>
          </p:txBody>
        </p:sp>
        <p:sp>
          <p:nvSpPr>
            <p:cNvPr id="22" name="Freeform 13">
              <a:extLst>
                <a:ext uri="{FF2B5EF4-FFF2-40B4-BE49-F238E27FC236}">
                  <a16:creationId xmlns:a16="http://schemas.microsoft.com/office/drawing/2014/main" id="{596823C2-3552-2CCA-4C61-D5ED7E8F5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3" name="Freeform 14">
              <a:extLst>
                <a:ext uri="{FF2B5EF4-FFF2-40B4-BE49-F238E27FC236}">
                  <a16:creationId xmlns:a16="http://schemas.microsoft.com/office/drawing/2014/main" id="{BFA57B0D-F098-263C-E645-17F74C811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4" name="Freeform 15">
              <a:extLst>
                <a:ext uri="{FF2B5EF4-FFF2-40B4-BE49-F238E27FC236}">
                  <a16:creationId xmlns:a16="http://schemas.microsoft.com/office/drawing/2014/main" id="{7047036A-6807-504E-2FAA-58DF2168E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txBody>
            <a:bodyPr/>
            <a:lstStyle/>
            <a:p>
              <a:endParaRPr lang="en-US"/>
            </a:p>
          </p:txBody>
        </p:sp>
      </p:grpSp>
      <p:sp>
        <p:nvSpPr>
          <p:cNvPr id="2" name="Title 1">
            <a:extLst>
              <a:ext uri="{FF2B5EF4-FFF2-40B4-BE49-F238E27FC236}">
                <a16:creationId xmlns:a16="http://schemas.microsoft.com/office/drawing/2014/main" id="{F7A3A771-D368-E2B8-C9B1-AABCC3E602D9}"/>
              </a:ext>
            </a:extLst>
          </p:cNvPr>
          <p:cNvSpPr>
            <a:spLocks noGrp="1"/>
          </p:cNvSpPr>
          <p:nvPr>
            <p:ph type="title"/>
          </p:nvPr>
        </p:nvSpPr>
        <p:spPr>
          <a:xfrm>
            <a:off x="1018190" y="924232"/>
            <a:ext cx="8174971" cy="3285866"/>
          </a:xfrm>
        </p:spPr>
        <p:txBody>
          <a:bodyPr vert="horz" lIns="91440" tIns="45720" rIns="91440" bIns="45720" rtlCol="0" anchor="b">
            <a:normAutofit/>
          </a:bodyPr>
          <a:lstStyle/>
          <a:p>
            <a:pPr algn="l"/>
            <a:r>
              <a:rPr lang="en-US" sz="6200" dirty="0"/>
              <a:t>Introductions</a:t>
            </a:r>
          </a:p>
        </p:txBody>
      </p:sp>
      <p:sp>
        <p:nvSpPr>
          <p:cNvPr id="3" name="Text Placeholder 2">
            <a:extLst>
              <a:ext uri="{FF2B5EF4-FFF2-40B4-BE49-F238E27FC236}">
                <a16:creationId xmlns:a16="http://schemas.microsoft.com/office/drawing/2014/main" id="{13733B2C-B16A-CF1D-4695-3D694400EC5C}"/>
              </a:ext>
            </a:extLst>
          </p:cNvPr>
          <p:cNvSpPr>
            <a:spLocks noGrp="1"/>
          </p:cNvSpPr>
          <p:nvPr>
            <p:ph type="body" idx="1"/>
          </p:nvPr>
        </p:nvSpPr>
        <p:spPr>
          <a:xfrm>
            <a:off x="1018190" y="4210098"/>
            <a:ext cx="7178070" cy="863348"/>
          </a:xfrm>
        </p:spPr>
        <p:txBody>
          <a:bodyPr vert="horz" lIns="91440" tIns="45720" rIns="91440" bIns="45720" rtlCol="0" anchor="t">
            <a:normAutofit/>
          </a:bodyPr>
          <a:lstStyle/>
          <a:p>
            <a:pPr algn="l"/>
            <a:r>
              <a:rPr lang="en-US" sz="2100" dirty="0"/>
              <a:t>Who is your coach?</a:t>
            </a:r>
          </a:p>
        </p:txBody>
      </p:sp>
    </p:spTree>
    <p:extLst>
      <p:ext uri="{BB962C8B-B14F-4D97-AF65-F5344CB8AC3E}">
        <p14:creationId xmlns:p14="http://schemas.microsoft.com/office/powerpoint/2010/main" val="406038257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15B322E-8DA7-437E-A4D4-BF8491A7E20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1" name="Freeform 6">
              <a:extLst>
                <a:ext uri="{FF2B5EF4-FFF2-40B4-BE49-F238E27FC236}">
                  <a16:creationId xmlns:a16="http://schemas.microsoft.com/office/drawing/2014/main" id="{789B04FD-DC47-4432-BEB4-25BBD6E4B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12" name="Freeform 7">
              <a:extLst>
                <a:ext uri="{FF2B5EF4-FFF2-40B4-BE49-F238E27FC236}">
                  <a16:creationId xmlns:a16="http://schemas.microsoft.com/office/drawing/2014/main" id="{BCDA2234-3C48-4AEE-84D0-DCB55E3B6F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3" name="Freeform 8">
              <a:extLst>
                <a:ext uri="{FF2B5EF4-FFF2-40B4-BE49-F238E27FC236}">
                  <a16:creationId xmlns:a16="http://schemas.microsoft.com/office/drawing/2014/main" id="{3D899517-558B-43B9-A586-CF8527D1E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4" name="Freeform 9">
              <a:extLst>
                <a:ext uri="{FF2B5EF4-FFF2-40B4-BE49-F238E27FC236}">
                  <a16:creationId xmlns:a16="http://schemas.microsoft.com/office/drawing/2014/main" id="{6A5120F3-9097-49FA-AE74-C2F288D13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5" name="Freeform 10">
              <a:extLst>
                <a:ext uri="{FF2B5EF4-FFF2-40B4-BE49-F238E27FC236}">
                  <a16:creationId xmlns:a16="http://schemas.microsoft.com/office/drawing/2014/main" id="{24F28A4D-3A9B-47FA-83D3-C0E509A59B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6" name="Freeform 11">
              <a:extLst>
                <a:ext uri="{FF2B5EF4-FFF2-40B4-BE49-F238E27FC236}">
                  <a16:creationId xmlns:a16="http://schemas.microsoft.com/office/drawing/2014/main" id="{88D8BE5D-18E4-4476-9B31-81D45F46F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18" name="Rounded Rectangle 16">
            <a:extLst>
              <a:ext uri="{FF2B5EF4-FFF2-40B4-BE49-F238E27FC236}">
                <a16:creationId xmlns:a16="http://schemas.microsoft.com/office/drawing/2014/main" id="{C7AED668-2E28-4272-B9B5-32FDFBB60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71045" y="648931"/>
            <a:ext cx="9235440" cy="5212080"/>
          </a:xfrm>
          <a:prstGeom prst="roundRect">
            <a:avLst>
              <a:gd name="adj" fmla="val 4834"/>
            </a:avLst>
          </a:prstGeom>
          <a:solidFill>
            <a:srgbClr val="FFFFFF"/>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188AE78-B04D-330D-F92C-AEC9ADD4A790}"/>
              </a:ext>
            </a:extLst>
          </p:cNvPr>
          <p:cNvPicPr>
            <a:picLocks noChangeAspect="1"/>
          </p:cNvPicPr>
          <p:nvPr/>
        </p:nvPicPr>
        <p:blipFill>
          <a:blip r:embed="rId3"/>
          <a:srcRect l="2969"/>
          <a:stretch>
            <a:fillRect/>
          </a:stretch>
        </p:blipFill>
        <p:spPr>
          <a:xfrm>
            <a:off x="2591085" y="968971"/>
            <a:ext cx="4136813" cy="4572000"/>
          </a:xfrm>
          <a:prstGeom prst="rect">
            <a:avLst/>
          </a:prstGeom>
        </p:spPr>
      </p:pic>
      <p:pic>
        <p:nvPicPr>
          <p:cNvPr id="5" name="Picture 4">
            <a:extLst>
              <a:ext uri="{FF2B5EF4-FFF2-40B4-BE49-F238E27FC236}">
                <a16:creationId xmlns:a16="http://schemas.microsoft.com/office/drawing/2014/main" id="{44382887-9E52-AD9F-0004-47D932B8488F}"/>
              </a:ext>
            </a:extLst>
          </p:cNvPr>
          <p:cNvPicPr>
            <a:picLocks noChangeAspect="1"/>
          </p:cNvPicPr>
          <p:nvPr/>
        </p:nvPicPr>
        <p:blipFill>
          <a:blip r:embed="rId4"/>
          <a:srcRect t="3241" b="7238"/>
          <a:stretch>
            <a:fillRect/>
          </a:stretch>
        </p:blipFill>
        <p:spPr>
          <a:xfrm>
            <a:off x="7046318" y="968971"/>
            <a:ext cx="4136813" cy="4572000"/>
          </a:xfrm>
          <a:prstGeom prst="rect">
            <a:avLst/>
          </a:prstGeom>
        </p:spPr>
      </p:pic>
      <p:sp>
        <p:nvSpPr>
          <p:cNvPr id="6" name="TextBox 5">
            <a:extLst>
              <a:ext uri="{FF2B5EF4-FFF2-40B4-BE49-F238E27FC236}">
                <a16:creationId xmlns:a16="http://schemas.microsoft.com/office/drawing/2014/main" id="{8ABE9151-7E22-8DB6-FF31-594A66FB64FF}"/>
              </a:ext>
            </a:extLst>
          </p:cNvPr>
          <p:cNvSpPr txBox="1"/>
          <p:nvPr/>
        </p:nvSpPr>
        <p:spPr>
          <a:xfrm>
            <a:off x="7197692" y="6036340"/>
            <a:ext cx="3834063" cy="646331"/>
          </a:xfrm>
          <a:prstGeom prst="rect">
            <a:avLst/>
          </a:prstGeom>
          <a:noFill/>
        </p:spPr>
        <p:txBody>
          <a:bodyPr wrap="square" rtlCol="0">
            <a:spAutoFit/>
          </a:bodyPr>
          <a:lstStyle/>
          <a:p>
            <a:pPr algn="ctr"/>
            <a:r>
              <a:rPr lang="en-US" sz="2800" dirty="0">
                <a:latin typeface="Dreaming Outloud Script Pro" panose="03050502040304050704" pitchFamily="66" charset="0"/>
                <a:cs typeface="Dreaming Outloud Script Pro" panose="03050502040304050704" pitchFamily="66" charset="0"/>
              </a:rPr>
              <a:t>Coach </a:t>
            </a:r>
            <a:r>
              <a:rPr lang="en-US" sz="3600" dirty="0">
                <a:latin typeface="Dreaming Outloud Script Pro" panose="03050502040304050704" pitchFamily="66" charset="0"/>
                <a:cs typeface="Dreaming Outloud Script Pro" panose="03050502040304050704" pitchFamily="66" charset="0"/>
              </a:rPr>
              <a:t>Audrey</a:t>
            </a:r>
          </a:p>
        </p:txBody>
      </p:sp>
      <p:sp>
        <p:nvSpPr>
          <p:cNvPr id="8" name="TextBox 7">
            <a:extLst>
              <a:ext uri="{FF2B5EF4-FFF2-40B4-BE49-F238E27FC236}">
                <a16:creationId xmlns:a16="http://schemas.microsoft.com/office/drawing/2014/main" id="{46A75B9B-FE0C-CE2E-ABCD-C2888E288839}"/>
              </a:ext>
            </a:extLst>
          </p:cNvPr>
          <p:cNvSpPr txBox="1"/>
          <p:nvPr/>
        </p:nvSpPr>
        <p:spPr>
          <a:xfrm>
            <a:off x="2893835" y="6028569"/>
            <a:ext cx="3834063" cy="646331"/>
          </a:xfrm>
          <a:prstGeom prst="rect">
            <a:avLst/>
          </a:prstGeom>
          <a:noFill/>
        </p:spPr>
        <p:txBody>
          <a:bodyPr wrap="square" rtlCol="0">
            <a:spAutoFit/>
          </a:bodyPr>
          <a:lstStyle/>
          <a:p>
            <a:pPr algn="ctr"/>
            <a:r>
              <a:rPr lang="en-US" sz="2800" dirty="0">
                <a:latin typeface="Dreaming Outloud Script Pro" panose="03050502040304050704" pitchFamily="66" charset="0"/>
                <a:cs typeface="Dreaming Outloud Script Pro" panose="03050502040304050704" pitchFamily="66" charset="0"/>
              </a:rPr>
              <a:t>Coach </a:t>
            </a:r>
            <a:r>
              <a:rPr lang="en-US" sz="3600" dirty="0">
                <a:latin typeface="Dreaming Outloud Script Pro" panose="03050502040304050704" pitchFamily="66" charset="0"/>
                <a:cs typeface="Dreaming Outloud Script Pro" panose="03050502040304050704" pitchFamily="66" charset="0"/>
              </a:rPr>
              <a:t>Sarah</a:t>
            </a:r>
          </a:p>
        </p:txBody>
      </p:sp>
      <p:sp>
        <p:nvSpPr>
          <p:cNvPr id="9" name="TextBox 8">
            <a:extLst>
              <a:ext uri="{FF2B5EF4-FFF2-40B4-BE49-F238E27FC236}">
                <a16:creationId xmlns:a16="http://schemas.microsoft.com/office/drawing/2014/main" id="{C7680754-28A4-C823-F7BF-1B4BEF4B7197}"/>
              </a:ext>
            </a:extLst>
          </p:cNvPr>
          <p:cNvSpPr txBox="1"/>
          <p:nvPr/>
        </p:nvSpPr>
        <p:spPr>
          <a:xfrm>
            <a:off x="1608051" y="838925"/>
            <a:ext cx="679279" cy="4832092"/>
          </a:xfrm>
          <a:prstGeom prst="rect">
            <a:avLst/>
          </a:prstGeom>
          <a:noFill/>
        </p:spPr>
        <p:txBody>
          <a:bodyPr wrap="square" rtlCol="0">
            <a:spAutoFit/>
          </a:bodyPr>
          <a:lstStyle/>
          <a:p>
            <a:r>
              <a:rPr lang="en-US" sz="4400" dirty="0"/>
              <a:t>P</a:t>
            </a:r>
          </a:p>
          <a:p>
            <a:r>
              <a:rPr lang="en-US" sz="4400" dirty="0"/>
              <a:t>R</a:t>
            </a:r>
          </a:p>
          <a:p>
            <a:r>
              <a:rPr lang="en-US" sz="4400" dirty="0"/>
              <a:t>E</a:t>
            </a:r>
          </a:p>
          <a:p>
            <a:r>
              <a:rPr lang="en-US" sz="4400" dirty="0"/>
              <a:t>T</a:t>
            </a:r>
          </a:p>
          <a:p>
            <a:r>
              <a:rPr lang="en-US" sz="4400" dirty="0"/>
              <a:t>E</a:t>
            </a:r>
          </a:p>
          <a:p>
            <a:r>
              <a:rPr lang="en-US" sz="4400" dirty="0"/>
              <a:t>A</a:t>
            </a:r>
          </a:p>
          <a:p>
            <a:r>
              <a:rPr lang="en-US" sz="4400" dirty="0"/>
              <a:t>M</a:t>
            </a:r>
          </a:p>
        </p:txBody>
      </p:sp>
    </p:spTree>
    <p:extLst>
      <p:ext uri="{BB962C8B-B14F-4D97-AF65-F5344CB8AC3E}">
        <p14:creationId xmlns:p14="http://schemas.microsoft.com/office/powerpoint/2010/main" val="61396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346D28-1196-C5F2-E20C-5CE48244B84C}"/>
              </a:ext>
            </a:extLst>
          </p:cNvPr>
          <p:cNvPicPr>
            <a:picLocks noChangeAspect="1"/>
          </p:cNvPicPr>
          <p:nvPr/>
        </p:nvPicPr>
        <p:blipFill>
          <a:blip r:embed="rId2"/>
          <a:srcRect l="6570" t="25064" r="-2" b="42810"/>
          <a:stretch>
            <a:fillRect/>
          </a:stretch>
        </p:blipFill>
        <p:spPr>
          <a:xfrm>
            <a:off x="1264874" y="643467"/>
            <a:ext cx="3564178" cy="2035565"/>
          </a:xfrm>
          <a:prstGeom prst="rect">
            <a:avLst/>
          </a:prstGeom>
        </p:spPr>
      </p:pic>
      <p:cxnSp>
        <p:nvCxnSpPr>
          <p:cNvPr id="14" name="Straight Connector 13">
            <a:extLst>
              <a:ext uri="{FF2B5EF4-FFF2-40B4-BE49-F238E27FC236}">
                <a16:creationId xmlns:a16="http://schemas.microsoft.com/office/drawing/2014/main" id="{91B6081D-D3E8-4209-B85B-EB1C655A62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1214" y="1111170"/>
            <a:ext cx="11040" cy="4645103"/>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01A4ED88-493B-AE90-E12E-B4643EE30551}"/>
              </a:ext>
            </a:extLst>
          </p:cNvPr>
          <p:cNvPicPr>
            <a:picLocks noChangeAspect="1"/>
          </p:cNvPicPr>
          <p:nvPr/>
        </p:nvPicPr>
        <p:blipFill>
          <a:blip r:embed="rId3"/>
          <a:srcRect l="1" t="37446" r="49572" b="38102"/>
          <a:stretch>
            <a:fillRect/>
          </a:stretch>
        </p:blipFill>
        <p:spPr>
          <a:xfrm>
            <a:off x="8116144" y="264626"/>
            <a:ext cx="3433465" cy="2414406"/>
          </a:xfrm>
          <a:prstGeom prst="rect">
            <a:avLst/>
          </a:prstGeom>
        </p:spPr>
      </p:pic>
      <p:cxnSp>
        <p:nvCxnSpPr>
          <p:cNvPr id="16" name="Straight Connector 15">
            <a:extLst>
              <a:ext uri="{FF2B5EF4-FFF2-40B4-BE49-F238E27FC236}">
                <a16:creationId xmlns:a16="http://schemas.microsoft.com/office/drawing/2014/main" id="{28CA55E4-1295-45C8-BA05-5A9E705B74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3027"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8C5794E-A9A1-4A23-AF68-C79A782233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610334" y="3428998"/>
            <a:ext cx="4188904" cy="1"/>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BB0C2846-6E19-BFB6-E96E-BCD6287B99FF}"/>
              </a:ext>
            </a:extLst>
          </p:cNvPr>
          <p:cNvPicPr>
            <a:picLocks noChangeAspect="1"/>
          </p:cNvPicPr>
          <p:nvPr/>
        </p:nvPicPr>
        <p:blipFill>
          <a:blip r:embed="rId4"/>
          <a:srcRect l="17717" t="38978" r="15394" b="36569"/>
          <a:stretch>
            <a:fillRect/>
          </a:stretch>
        </p:blipFill>
        <p:spPr>
          <a:xfrm>
            <a:off x="279054" y="2943796"/>
            <a:ext cx="3511459" cy="2053863"/>
          </a:xfrm>
          <a:prstGeom prst="rect">
            <a:avLst/>
          </a:prstGeom>
        </p:spPr>
      </p:pic>
      <p:pic>
        <p:nvPicPr>
          <p:cNvPr id="7" name="Picture 6">
            <a:extLst>
              <a:ext uri="{FF2B5EF4-FFF2-40B4-BE49-F238E27FC236}">
                <a16:creationId xmlns:a16="http://schemas.microsoft.com/office/drawing/2014/main" id="{070D0670-BE56-965E-EE74-0036DD4CC684}"/>
              </a:ext>
            </a:extLst>
          </p:cNvPr>
          <p:cNvPicPr>
            <a:picLocks noChangeAspect="1"/>
          </p:cNvPicPr>
          <p:nvPr/>
        </p:nvPicPr>
        <p:blipFill>
          <a:blip r:embed="rId5"/>
          <a:srcRect t="22325" r="25813" b="45450"/>
          <a:stretch>
            <a:fillRect/>
          </a:stretch>
        </p:blipFill>
        <p:spPr>
          <a:xfrm>
            <a:off x="8123938" y="3517999"/>
            <a:ext cx="3425671" cy="2104860"/>
          </a:xfrm>
          <a:prstGeom prst="rect">
            <a:avLst/>
          </a:prstGeom>
        </p:spPr>
      </p:pic>
      <p:sp>
        <p:nvSpPr>
          <p:cNvPr id="10" name="TextBox 9">
            <a:extLst>
              <a:ext uri="{FF2B5EF4-FFF2-40B4-BE49-F238E27FC236}">
                <a16:creationId xmlns:a16="http://schemas.microsoft.com/office/drawing/2014/main" id="{BAB8C37C-EF44-74A2-AF83-A4BABE79DEEE}"/>
              </a:ext>
            </a:extLst>
          </p:cNvPr>
          <p:cNvSpPr txBox="1"/>
          <p:nvPr/>
        </p:nvSpPr>
        <p:spPr>
          <a:xfrm>
            <a:off x="6621353" y="162519"/>
            <a:ext cx="715363" cy="5078313"/>
          </a:xfrm>
          <a:prstGeom prst="rect">
            <a:avLst/>
          </a:prstGeom>
          <a:noFill/>
        </p:spPr>
        <p:txBody>
          <a:bodyPr wrap="square" rtlCol="0">
            <a:spAutoFit/>
          </a:bodyPr>
          <a:lstStyle/>
          <a:p>
            <a:r>
              <a:rPr lang="en-US" sz="3600" b="1" dirty="0">
                <a:solidFill>
                  <a:srgbClr val="002060"/>
                </a:solidFill>
              </a:rPr>
              <a:t>S</a:t>
            </a:r>
          </a:p>
          <a:p>
            <a:r>
              <a:rPr lang="en-US" sz="3600" b="1" dirty="0">
                <a:solidFill>
                  <a:srgbClr val="002060"/>
                </a:solidFill>
              </a:rPr>
              <a:t>T</a:t>
            </a:r>
          </a:p>
          <a:p>
            <a:r>
              <a:rPr lang="en-US" sz="3600" b="1" dirty="0">
                <a:solidFill>
                  <a:srgbClr val="002060"/>
                </a:solidFill>
              </a:rPr>
              <a:t>I</a:t>
            </a:r>
          </a:p>
          <a:p>
            <a:r>
              <a:rPr lang="en-US" sz="3600" b="1" dirty="0">
                <a:solidFill>
                  <a:srgbClr val="002060"/>
                </a:solidFill>
              </a:rPr>
              <a:t>N</a:t>
            </a:r>
          </a:p>
          <a:p>
            <a:r>
              <a:rPr lang="en-US" sz="3600" b="1" dirty="0">
                <a:solidFill>
                  <a:srgbClr val="002060"/>
                </a:solidFill>
              </a:rPr>
              <a:t>G</a:t>
            </a:r>
          </a:p>
          <a:p>
            <a:r>
              <a:rPr lang="en-US" sz="3600" b="1" dirty="0">
                <a:solidFill>
                  <a:srgbClr val="002060"/>
                </a:solidFill>
              </a:rPr>
              <a:t>R</a:t>
            </a:r>
          </a:p>
          <a:p>
            <a:r>
              <a:rPr lang="en-US" sz="3600" b="1" dirty="0">
                <a:solidFill>
                  <a:srgbClr val="002060"/>
                </a:solidFill>
              </a:rPr>
              <a:t>A</a:t>
            </a:r>
          </a:p>
          <a:p>
            <a:r>
              <a:rPr lang="en-US" sz="3600" b="1" dirty="0">
                <a:solidFill>
                  <a:srgbClr val="002060"/>
                </a:solidFill>
              </a:rPr>
              <a:t>Y</a:t>
            </a:r>
          </a:p>
          <a:p>
            <a:r>
              <a:rPr lang="en-US" sz="3600" b="1" dirty="0">
                <a:solidFill>
                  <a:srgbClr val="002060"/>
                </a:solidFill>
              </a:rPr>
              <a:t>S</a:t>
            </a:r>
          </a:p>
        </p:txBody>
      </p:sp>
      <p:pic>
        <p:nvPicPr>
          <p:cNvPr id="12" name="Picture 11">
            <a:extLst>
              <a:ext uri="{FF2B5EF4-FFF2-40B4-BE49-F238E27FC236}">
                <a16:creationId xmlns:a16="http://schemas.microsoft.com/office/drawing/2014/main" id="{F42D5E4A-F339-2FC9-E842-6FE5F2A93EF3}"/>
              </a:ext>
            </a:extLst>
          </p:cNvPr>
          <p:cNvPicPr>
            <a:picLocks noChangeAspect="1"/>
          </p:cNvPicPr>
          <p:nvPr/>
        </p:nvPicPr>
        <p:blipFill>
          <a:blip r:embed="rId6"/>
          <a:stretch>
            <a:fillRect/>
          </a:stretch>
        </p:blipFill>
        <p:spPr>
          <a:xfrm>
            <a:off x="3637079" y="3765464"/>
            <a:ext cx="2833876" cy="2950737"/>
          </a:xfrm>
          <a:prstGeom prst="rect">
            <a:avLst/>
          </a:prstGeom>
        </p:spPr>
      </p:pic>
      <p:sp>
        <p:nvSpPr>
          <p:cNvPr id="13" name="TextBox 12">
            <a:extLst>
              <a:ext uri="{FF2B5EF4-FFF2-40B4-BE49-F238E27FC236}">
                <a16:creationId xmlns:a16="http://schemas.microsoft.com/office/drawing/2014/main" id="{DFC20450-DD56-AA2E-14C0-08796CB18536}"/>
              </a:ext>
            </a:extLst>
          </p:cNvPr>
          <p:cNvSpPr txBox="1"/>
          <p:nvPr/>
        </p:nvSpPr>
        <p:spPr>
          <a:xfrm>
            <a:off x="3408228" y="105393"/>
            <a:ext cx="2823411" cy="584775"/>
          </a:xfrm>
          <a:prstGeom prst="rect">
            <a:avLst/>
          </a:prstGeom>
          <a:noFill/>
        </p:spPr>
        <p:txBody>
          <a:bodyPr wrap="square" rtlCol="0">
            <a:spAutoFit/>
          </a:bodyPr>
          <a:lstStyle/>
          <a:p>
            <a:r>
              <a:rPr lang="en-US" sz="3200" dirty="0">
                <a:latin typeface="Bahnschrift SemiBold" panose="020B0502040204020203" pitchFamily="34" charset="0"/>
                <a:cs typeface="Dreaming Outloud Script Pro" panose="03050502040304050704" pitchFamily="66" charset="0"/>
              </a:rPr>
              <a:t>Coach Tammy</a:t>
            </a:r>
          </a:p>
        </p:txBody>
      </p:sp>
      <p:sp>
        <p:nvSpPr>
          <p:cNvPr id="17" name="TextBox 16">
            <a:extLst>
              <a:ext uri="{FF2B5EF4-FFF2-40B4-BE49-F238E27FC236}">
                <a16:creationId xmlns:a16="http://schemas.microsoft.com/office/drawing/2014/main" id="{3C1059C1-1C06-F55E-10DB-8EBC363DFEEA}"/>
              </a:ext>
            </a:extLst>
          </p:cNvPr>
          <p:cNvSpPr txBox="1"/>
          <p:nvPr/>
        </p:nvSpPr>
        <p:spPr>
          <a:xfrm>
            <a:off x="305588" y="4938261"/>
            <a:ext cx="2823411" cy="584775"/>
          </a:xfrm>
          <a:prstGeom prst="rect">
            <a:avLst/>
          </a:prstGeom>
          <a:noFill/>
        </p:spPr>
        <p:txBody>
          <a:bodyPr wrap="square" rtlCol="0">
            <a:spAutoFit/>
          </a:bodyPr>
          <a:lstStyle/>
          <a:p>
            <a:r>
              <a:rPr lang="en-US" sz="3200" dirty="0">
                <a:latin typeface="Bahnschrift SemiBold" panose="020B0502040204020203" pitchFamily="34" charset="0"/>
                <a:cs typeface="Dreaming Outloud Script Pro" panose="03050502040304050704" pitchFamily="66" charset="0"/>
              </a:rPr>
              <a:t>Coach Nancy</a:t>
            </a:r>
          </a:p>
        </p:txBody>
      </p:sp>
      <p:sp>
        <p:nvSpPr>
          <p:cNvPr id="20" name="TextBox 19">
            <a:extLst>
              <a:ext uri="{FF2B5EF4-FFF2-40B4-BE49-F238E27FC236}">
                <a16:creationId xmlns:a16="http://schemas.microsoft.com/office/drawing/2014/main" id="{79A6E133-A54B-6D6D-1D76-4AEB75712170}"/>
              </a:ext>
            </a:extLst>
          </p:cNvPr>
          <p:cNvSpPr txBox="1"/>
          <p:nvPr/>
        </p:nvSpPr>
        <p:spPr>
          <a:xfrm>
            <a:off x="5925010" y="6049601"/>
            <a:ext cx="2823411" cy="584775"/>
          </a:xfrm>
          <a:prstGeom prst="rect">
            <a:avLst/>
          </a:prstGeom>
          <a:noFill/>
        </p:spPr>
        <p:txBody>
          <a:bodyPr wrap="square" rtlCol="0">
            <a:spAutoFit/>
          </a:bodyPr>
          <a:lstStyle/>
          <a:p>
            <a:r>
              <a:rPr lang="en-US" sz="3200" dirty="0">
                <a:latin typeface="Bahnschrift SemiBold" panose="020B0502040204020203" pitchFamily="34" charset="0"/>
                <a:cs typeface="Dreaming Outloud Script Pro" panose="03050502040304050704" pitchFamily="66" charset="0"/>
              </a:rPr>
              <a:t>Coach Kris</a:t>
            </a:r>
          </a:p>
        </p:txBody>
      </p:sp>
      <p:sp>
        <p:nvSpPr>
          <p:cNvPr id="22" name="TextBox 21">
            <a:extLst>
              <a:ext uri="{FF2B5EF4-FFF2-40B4-BE49-F238E27FC236}">
                <a16:creationId xmlns:a16="http://schemas.microsoft.com/office/drawing/2014/main" id="{A07272A6-EAED-46F0-2296-910CE1D1DCE9}"/>
              </a:ext>
            </a:extLst>
          </p:cNvPr>
          <p:cNvSpPr txBox="1"/>
          <p:nvPr/>
        </p:nvSpPr>
        <p:spPr>
          <a:xfrm>
            <a:off x="7503863" y="5558227"/>
            <a:ext cx="2823411" cy="584775"/>
          </a:xfrm>
          <a:prstGeom prst="rect">
            <a:avLst/>
          </a:prstGeom>
          <a:noFill/>
        </p:spPr>
        <p:txBody>
          <a:bodyPr wrap="square" rtlCol="0">
            <a:spAutoFit/>
          </a:bodyPr>
          <a:lstStyle/>
          <a:p>
            <a:r>
              <a:rPr lang="en-US" sz="3200" dirty="0">
                <a:latin typeface="Bahnschrift SemiBold" panose="020B0502040204020203" pitchFamily="34" charset="0"/>
                <a:cs typeface="Dreaming Outloud Script Pro" panose="03050502040304050704" pitchFamily="66" charset="0"/>
              </a:rPr>
              <a:t>Coach Ally</a:t>
            </a:r>
          </a:p>
        </p:txBody>
      </p:sp>
      <p:sp>
        <p:nvSpPr>
          <p:cNvPr id="24" name="TextBox 23">
            <a:extLst>
              <a:ext uri="{FF2B5EF4-FFF2-40B4-BE49-F238E27FC236}">
                <a16:creationId xmlns:a16="http://schemas.microsoft.com/office/drawing/2014/main" id="{424AA901-39B9-59B4-E685-479A373B4B73}"/>
              </a:ext>
            </a:extLst>
          </p:cNvPr>
          <p:cNvSpPr txBox="1"/>
          <p:nvPr/>
        </p:nvSpPr>
        <p:spPr>
          <a:xfrm>
            <a:off x="7510348" y="2632332"/>
            <a:ext cx="3093484" cy="584775"/>
          </a:xfrm>
          <a:prstGeom prst="rect">
            <a:avLst/>
          </a:prstGeom>
          <a:noFill/>
        </p:spPr>
        <p:txBody>
          <a:bodyPr wrap="square" rtlCol="0">
            <a:spAutoFit/>
          </a:bodyPr>
          <a:lstStyle/>
          <a:p>
            <a:r>
              <a:rPr lang="en-US" sz="3200" dirty="0">
                <a:latin typeface="Bahnschrift SemiBold" panose="020B0502040204020203" pitchFamily="34" charset="0"/>
                <a:cs typeface="Dreaming Outloud Script Pro" panose="03050502040304050704" pitchFamily="66" charset="0"/>
              </a:rPr>
              <a:t>Coach Garrett</a:t>
            </a:r>
          </a:p>
        </p:txBody>
      </p:sp>
    </p:spTree>
    <p:extLst>
      <p:ext uri="{BB962C8B-B14F-4D97-AF65-F5344CB8AC3E}">
        <p14:creationId xmlns:p14="http://schemas.microsoft.com/office/powerpoint/2010/main" val="150266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6827C3C-D52F-46CE-A441-3CD6A1A6A0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37" y="0"/>
            <a:ext cx="12192000" cy="6858000"/>
          </a:xfrm>
          <a:prstGeom prst="rect">
            <a:avLst/>
          </a:prstGeom>
          <a:solidFill>
            <a:schemeClr val="bg1">
              <a:lumMod val="8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52A8B51-0A89-497B-B882-6658E029A3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AE529FE6-2D09-6D24-0663-455947270CB9}"/>
              </a:ext>
            </a:extLst>
          </p:cNvPr>
          <p:cNvPicPr>
            <a:picLocks noChangeAspect="1"/>
          </p:cNvPicPr>
          <p:nvPr/>
        </p:nvPicPr>
        <p:blipFill>
          <a:blip r:embed="rId2"/>
          <a:srcRect t="11031" b="8856"/>
          <a:stretch>
            <a:fillRect/>
          </a:stretch>
        </p:blipFill>
        <p:spPr>
          <a:xfrm>
            <a:off x="659390" y="1258243"/>
            <a:ext cx="2683417" cy="3821818"/>
          </a:xfrm>
          <a:prstGeom prst="rect">
            <a:avLst/>
          </a:prstGeom>
        </p:spPr>
      </p:pic>
      <p:sp>
        <p:nvSpPr>
          <p:cNvPr id="16" name="Rectangle 15">
            <a:extLst>
              <a:ext uri="{FF2B5EF4-FFF2-40B4-BE49-F238E27FC236}">
                <a16:creationId xmlns:a16="http://schemas.microsoft.com/office/drawing/2014/main" id="{EB1CEFBF-6F09-4052-862B-E219DA157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6882"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0ABF4F0-ED3A-B073-8C38-E650A202E125}"/>
              </a:ext>
            </a:extLst>
          </p:cNvPr>
          <p:cNvPicPr>
            <a:picLocks noChangeAspect="1"/>
          </p:cNvPicPr>
          <p:nvPr/>
        </p:nvPicPr>
        <p:blipFill>
          <a:blip r:embed="rId3"/>
          <a:stretch>
            <a:fillRect/>
          </a:stretch>
        </p:blipFill>
        <p:spPr>
          <a:xfrm>
            <a:off x="4647976" y="1258242"/>
            <a:ext cx="2880360" cy="3840480"/>
          </a:xfrm>
          <a:prstGeom prst="rect">
            <a:avLst/>
          </a:prstGeom>
        </p:spPr>
      </p:pic>
      <p:sp>
        <p:nvSpPr>
          <p:cNvPr id="18" name="Rectangle 17">
            <a:extLst>
              <a:ext uri="{FF2B5EF4-FFF2-40B4-BE49-F238E27FC236}">
                <a16:creationId xmlns:a16="http://schemas.microsoft.com/office/drawing/2014/main" id="{BCB5D417-2A71-445D-B4C7-9E814D633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2847" y="643466"/>
            <a:ext cx="3522548" cy="5571067"/>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CFA5500-85C3-AAC3-0BC1-A80C1282EE98}"/>
              </a:ext>
            </a:extLst>
          </p:cNvPr>
          <p:cNvSpPr txBox="1"/>
          <p:nvPr/>
        </p:nvSpPr>
        <p:spPr>
          <a:xfrm>
            <a:off x="1248111" y="865211"/>
            <a:ext cx="2429029" cy="584775"/>
          </a:xfrm>
          <a:prstGeom prst="rect">
            <a:avLst/>
          </a:prstGeom>
          <a:noFill/>
        </p:spPr>
        <p:txBody>
          <a:bodyPr wrap="square" rtlCol="0">
            <a:spAutoFit/>
          </a:bodyPr>
          <a:lstStyle/>
          <a:p>
            <a:r>
              <a:rPr lang="en-US" sz="3200" dirty="0">
                <a:latin typeface="Dreaming Outloud Script Pro" panose="03050502040304050704" pitchFamily="66" charset="0"/>
                <a:cs typeface="Dreaming Outloud Script Pro" panose="03050502040304050704" pitchFamily="66" charset="0"/>
              </a:rPr>
              <a:t>Coach Mike</a:t>
            </a:r>
          </a:p>
        </p:txBody>
      </p:sp>
      <p:sp>
        <p:nvSpPr>
          <p:cNvPr id="10" name="TextBox 9">
            <a:extLst>
              <a:ext uri="{FF2B5EF4-FFF2-40B4-BE49-F238E27FC236}">
                <a16:creationId xmlns:a16="http://schemas.microsoft.com/office/drawing/2014/main" id="{86A48989-614A-5CD6-0F23-0D21B84082C8}"/>
              </a:ext>
            </a:extLst>
          </p:cNvPr>
          <p:cNvSpPr txBox="1"/>
          <p:nvPr/>
        </p:nvSpPr>
        <p:spPr>
          <a:xfrm>
            <a:off x="5260174" y="861400"/>
            <a:ext cx="2429029" cy="584775"/>
          </a:xfrm>
          <a:prstGeom prst="rect">
            <a:avLst/>
          </a:prstGeom>
          <a:noFill/>
        </p:spPr>
        <p:txBody>
          <a:bodyPr wrap="square" rtlCol="0">
            <a:spAutoFit/>
          </a:bodyPr>
          <a:lstStyle/>
          <a:p>
            <a:r>
              <a:rPr lang="en-US" sz="3200" dirty="0">
                <a:latin typeface="Dreaming Outloud Script Pro" panose="03050502040304050704" pitchFamily="66" charset="0"/>
                <a:cs typeface="Dreaming Outloud Script Pro" panose="03050502040304050704" pitchFamily="66" charset="0"/>
              </a:rPr>
              <a:t>Coach Dani</a:t>
            </a:r>
          </a:p>
        </p:txBody>
      </p:sp>
      <p:sp>
        <p:nvSpPr>
          <p:cNvPr id="13" name="TextBox 12">
            <a:extLst>
              <a:ext uri="{FF2B5EF4-FFF2-40B4-BE49-F238E27FC236}">
                <a16:creationId xmlns:a16="http://schemas.microsoft.com/office/drawing/2014/main" id="{2DCF5BC5-D959-B9CA-71FC-2BFED73069BB}"/>
              </a:ext>
            </a:extLst>
          </p:cNvPr>
          <p:cNvSpPr txBox="1"/>
          <p:nvPr/>
        </p:nvSpPr>
        <p:spPr>
          <a:xfrm>
            <a:off x="9289783" y="909922"/>
            <a:ext cx="2429029" cy="584775"/>
          </a:xfrm>
          <a:prstGeom prst="rect">
            <a:avLst/>
          </a:prstGeom>
          <a:noFill/>
        </p:spPr>
        <p:txBody>
          <a:bodyPr wrap="square" rtlCol="0">
            <a:spAutoFit/>
          </a:bodyPr>
          <a:lstStyle/>
          <a:p>
            <a:r>
              <a:rPr lang="en-US" sz="3200" dirty="0">
                <a:latin typeface="Dreaming Outloud Script Pro" panose="03050502040304050704" pitchFamily="66" charset="0"/>
                <a:cs typeface="Dreaming Outloud Script Pro" panose="03050502040304050704" pitchFamily="66" charset="0"/>
              </a:rPr>
              <a:t>Coach Julia</a:t>
            </a:r>
          </a:p>
        </p:txBody>
      </p:sp>
      <p:sp>
        <p:nvSpPr>
          <p:cNvPr id="15" name="TextBox 14">
            <a:extLst>
              <a:ext uri="{FF2B5EF4-FFF2-40B4-BE49-F238E27FC236}">
                <a16:creationId xmlns:a16="http://schemas.microsoft.com/office/drawing/2014/main" id="{2ACAFFE5-8A79-DF2B-36F8-7D7169598DDF}"/>
              </a:ext>
            </a:extLst>
          </p:cNvPr>
          <p:cNvSpPr txBox="1"/>
          <p:nvPr/>
        </p:nvSpPr>
        <p:spPr>
          <a:xfrm>
            <a:off x="659390" y="5411449"/>
            <a:ext cx="10837392" cy="646331"/>
          </a:xfrm>
          <a:prstGeom prst="rect">
            <a:avLst/>
          </a:prstGeom>
          <a:noFill/>
        </p:spPr>
        <p:txBody>
          <a:bodyPr wrap="square" rtlCol="0">
            <a:spAutoFit/>
          </a:bodyPr>
          <a:lstStyle/>
          <a:p>
            <a:pPr algn="ctr"/>
            <a:r>
              <a:rPr lang="en-US" sz="3600" dirty="0"/>
              <a:t>National Development, Senior &amp; Junior Teams</a:t>
            </a:r>
          </a:p>
        </p:txBody>
      </p:sp>
      <p:pic>
        <p:nvPicPr>
          <p:cNvPr id="19" name="Picture 18">
            <a:extLst>
              <a:ext uri="{FF2B5EF4-FFF2-40B4-BE49-F238E27FC236}">
                <a16:creationId xmlns:a16="http://schemas.microsoft.com/office/drawing/2014/main" id="{AF699BDF-A49B-6B74-65BC-6775E243D477}"/>
              </a:ext>
            </a:extLst>
          </p:cNvPr>
          <p:cNvPicPr>
            <a:picLocks noChangeAspect="1"/>
          </p:cNvPicPr>
          <p:nvPr/>
        </p:nvPicPr>
        <p:blipFill>
          <a:blip r:embed="rId4"/>
          <a:srcRect t="18347" b="9383"/>
          <a:stretch>
            <a:fillRect/>
          </a:stretch>
        </p:blipFill>
        <p:spPr>
          <a:xfrm>
            <a:off x="8278307" y="1313112"/>
            <a:ext cx="3254303" cy="3730740"/>
          </a:xfrm>
          <a:prstGeom prst="rect">
            <a:avLst/>
          </a:prstGeom>
        </p:spPr>
      </p:pic>
    </p:spTree>
    <p:extLst>
      <p:ext uri="{BB962C8B-B14F-4D97-AF65-F5344CB8AC3E}">
        <p14:creationId xmlns:p14="http://schemas.microsoft.com/office/powerpoint/2010/main" val="180849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EE00-30BF-F63F-C53B-1500CA7F0DA4}"/>
              </a:ext>
            </a:extLst>
          </p:cNvPr>
          <p:cNvSpPr>
            <a:spLocks noGrp="1"/>
          </p:cNvSpPr>
          <p:nvPr>
            <p:ph type="title"/>
          </p:nvPr>
        </p:nvSpPr>
        <p:spPr>
          <a:xfrm>
            <a:off x="479971" y="4397857"/>
            <a:ext cx="3582364" cy="1817558"/>
          </a:xfrm>
        </p:spPr>
        <p:txBody>
          <a:bodyPr/>
          <a:lstStyle/>
          <a:p>
            <a:r>
              <a:rPr lang="en-US" dirty="0"/>
              <a:t>My WHY…</a:t>
            </a:r>
          </a:p>
        </p:txBody>
      </p:sp>
      <p:pic>
        <p:nvPicPr>
          <p:cNvPr id="4" name="Picture 3">
            <a:extLst>
              <a:ext uri="{FF2B5EF4-FFF2-40B4-BE49-F238E27FC236}">
                <a16:creationId xmlns:a16="http://schemas.microsoft.com/office/drawing/2014/main" id="{F2688E86-47FA-CD78-95FA-2D201AE5B9A7}"/>
              </a:ext>
            </a:extLst>
          </p:cNvPr>
          <p:cNvPicPr>
            <a:picLocks noChangeAspect="1"/>
          </p:cNvPicPr>
          <p:nvPr/>
        </p:nvPicPr>
        <p:blipFill>
          <a:blip r:embed="rId3"/>
          <a:stretch>
            <a:fillRect/>
          </a:stretch>
        </p:blipFill>
        <p:spPr>
          <a:xfrm>
            <a:off x="6730584" y="0"/>
            <a:ext cx="5461416" cy="6874251"/>
          </a:xfrm>
          <a:prstGeom prst="rect">
            <a:avLst/>
          </a:prstGeom>
        </p:spPr>
      </p:pic>
      <p:sp>
        <p:nvSpPr>
          <p:cNvPr id="5" name="TextBox 4">
            <a:extLst>
              <a:ext uri="{FF2B5EF4-FFF2-40B4-BE49-F238E27FC236}">
                <a16:creationId xmlns:a16="http://schemas.microsoft.com/office/drawing/2014/main" id="{764D289C-3215-9FB8-C44B-1A0B21A5794D}"/>
              </a:ext>
            </a:extLst>
          </p:cNvPr>
          <p:cNvSpPr txBox="1"/>
          <p:nvPr/>
        </p:nvSpPr>
        <p:spPr>
          <a:xfrm>
            <a:off x="1943724" y="704538"/>
            <a:ext cx="4242217" cy="3693319"/>
          </a:xfrm>
          <a:prstGeom prst="rect">
            <a:avLst/>
          </a:prstGeom>
          <a:noFill/>
        </p:spPr>
        <p:txBody>
          <a:bodyPr wrap="square" rtlCol="0">
            <a:spAutoFit/>
          </a:bodyPr>
          <a:lstStyle/>
          <a:p>
            <a:r>
              <a:rPr lang="en-US" dirty="0"/>
              <a:t>I do this for free and have done for the past 20 years. On easy weeks, it’s about 15 hours, but on busy weeks, it can be more than 50.</a:t>
            </a:r>
            <a:br>
              <a:rPr lang="en-US" dirty="0"/>
            </a:br>
            <a:br>
              <a:rPr lang="en-US" dirty="0"/>
            </a:br>
            <a:r>
              <a:rPr lang="en-US" dirty="0"/>
              <a:t>We talk a lot about Team Culture, and as a staff we spend a LOT of time designing our programs and teaching our swimmers to nurture the best things about “TEAM.”  We call ourselves a “</a:t>
            </a:r>
            <a:r>
              <a:rPr lang="en-US" dirty="0" err="1"/>
              <a:t>swamily</a:t>
            </a:r>
            <a:r>
              <a:rPr lang="en-US" dirty="0"/>
              <a:t>” and we mean it.</a:t>
            </a:r>
            <a:br>
              <a:rPr lang="en-US" dirty="0"/>
            </a:br>
            <a:br>
              <a:rPr lang="en-US" dirty="0"/>
            </a:br>
            <a:r>
              <a:rPr lang="en-US" dirty="0"/>
              <a:t>Something happened last weekend that reminded me of the reason I do this…</a:t>
            </a:r>
          </a:p>
        </p:txBody>
      </p:sp>
    </p:spTree>
    <p:extLst>
      <p:ext uri="{BB962C8B-B14F-4D97-AF65-F5344CB8AC3E}">
        <p14:creationId xmlns:p14="http://schemas.microsoft.com/office/powerpoint/2010/main" val="177298039"/>
      </p:ext>
    </p:extLst>
  </p:cSld>
  <p:clrMapOvr>
    <a:masterClrMapping/>
  </p:clrMapOvr>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9C2D9-45CE-6FAA-CB25-E317A40221A6}"/>
              </a:ext>
            </a:extLst>
          </p:cNvPr>
          <p:cNvSpPr>
            <a:spLocks noGrp="1"/>
          </p:cNvSpPr>
          <p:nvPr>
            <p:ph type="title"/>
          </p:nvPr>
        </p:nvSpPr>
        <p:spPr>
          <a:xfrm>
            <a:off x="1828800" y="611819"/>
            <a:ext cx="9674222" cy="1468800"/>
          </a:xfrm>
          <a:solidFill>
            <a:schemeClr val="accent1">
              <a:lumMod val="60000"/>
              <a:lumOff val="40000"/>
            </a:schemeClr>
          </a:solidFill>
        </p:spPr>
        <p:txBody>
          <a:bodyPr/>
          <a:lstStyle/>
          <a:p>
            <a:r>
              <a:rPr lang="en-US" dirty="0"/>
              <a:t>Now you know us…	</a:t>
            </a:r>
          </a:p>
        </p:txBody>
      </p:sp>
      <p:sp>
        <p:nvSpPr>
          <p:cNvPr id="3" name="Text Placeholder 2">
            <a:extLst>
              <a:ext uri="{FF2B5EF4-FFF2-40B4-BE49-F238E27FC236}">
                <a16:creationId xmlns:a16="http://schemas.microsoft.com/office/drawing/2014/main" id="{BCFC96E7-A296-B553-B1B2-DF6FD3FF99F1}"/>
              </a:ext>
            </a:extLst>
          </p:cNvPr>
          <p:cNvSpPr>
            <a:spLocks noGrp="1"/>
          </p:cNvSpPr>
          <p:nvPr>
            <p:ph type="body" idx="1"/>
          </p:nvPr>
        </p:nvSpPr>
        <p:spPr>
          <a:xfrm>
            <a:off x="1828798" y="2080619"/>
            <a:ext cx="9674223" cy="452719"/>
          </a:xfrm>
          <a:solidFill>
            <a:schemeClr val="accent4">
              <a:lumMod val="60000"/>
              <a:lumOff val="40000"/>
            </a:schemeClr>
          </a:solidFill>
        </p:spPr>
        <p:txBody>
          <a:bodyPr/>
          <a:lstStyle/>
          <a:p>
            <a:r>
              <a:rPr lang="en-US" dirty="0"/>
              <a:t>We want to know you!!!</a:t>
            </a:r>
          </a:p>
        </p:txBody>
      </p:sp>
      <p:sp>
        <p:nvSpPr>
          <p:cNvPr id="4" name="TextBox 3">
            <a:extLst>
              <a:ext uri="{FF2B5EF4-FFF2-40B4-BE49-F238E27FC236}">
                <a16:creationId xmlns:a16="http://schemas.microsoft.com/office/drawing/2014/main" id="{AE45BE93-E533-85C4-0EFB-1B7C88B4C93B}"/>
              </a:ext>
            </a:extLst>
          </p:cNvPr>
          <p:cNvSpPr txBox="1"/>
          <p:nvPr/>
        </p:nvSpPr>
        <p:spPr>
          <a:xfrm>
            <a:off x="2593298" y="3162925"/>
            <a:ext cx="7005404" cy="2246769"/>
          </a:xfrm>
          <a:prstGeom prst="rect">
            <a:avLst/>
          </a:prstGeom>
          <a:noFill/>
        </p:spPr>
        <p:txBody>
          <a:bodyPr wrap="square" rtlCol="0">
            <a:spAutoFit/>
          </a:bodyPr>
          <a:lstStyle/>
          <a:p>
            <a:r>
              <a:rPr lang="en-US" sz="2800" dirty="0">
                <a:latin typeface="Dreaming Outloud Script Pro" panose="03050502040304050704" pitchFamily="66" charset="0"/>
                <a:cs typeface="Dreaming Outloud Script Pro" panose="03050502040304050704" pitchFamily="66" charset="0"/>
              </a:rPr>
              <a:t>Say hi after practice!</a:t>
            </a:r>
          </a:p>
          <a:p>
            <a:endParaRPr lang="en-US" sz="2800" dirty="0">
              <a:latin typeface="Dreaming Outloud Script Pro" panose="03050502040304050704" pitchFamily="66" charset="0"/>
              <a:cs typeface="Dreaming Outloud Script Pro" panose="03050502040304050704" pitchFamily="66" charset="0"/>
            </a:endParaRPr>
          </a:p>
          <a:p>
            <a:r>
              <a:rPr lang="en-US" sz="2800" dirty="0">
                <a:latin typeface="Dreaming Outloud Script Pro" panose="03050502040304050704" pitchFamily="66" charset="0"/>
                <a:cs typeface="Dreaming Outloud Script Pro" panose="03050502040304050704" pitchFamily="66" charset="0"/>
              </a:rPr>
              <a:t>Intro yourself at a meet (or tonight!)</a:t>
            </a:r>
          </a:p>
          <a:p>
            <a:endParaRPr lang="en-US" sz="2800" dirty="0">
              <a:latin typeface="Dreaming Outloud Script Pro" panose="03050502040304050704" pitchFamily="66" charset="0"/>
              <a:cs typeface="Dreaming Outloud Script Pro" panose="03050502040304050704" pitchFamily="66" charset="0"/>
            </a:endParaRPr>
          </a:p>
          <a:p>
            <a:r>
              <a:rPr lang="en-US" sz="2800" dirty="0">
                <a:latin typeface="Dreaming Outloud Script Pro" panose="03050502040304050704" pitchFamily="66" charset="0"/>
                <a:cs typeface="Dreaming Outloud Script Pro" panose="03050502040304050704" pitchFamily="66" charset="0"/>
              </a:rPr>
              <a:t>Respond to emails</a:t>
            </a:r>
          </a:p>
        </p:txBody>
      </p:sp>
    </p:spTree>
    <p:extLst>
      <p:ext uri="{BB962C8B-B14F-4D97-AF65-F5344CB8AC3E}">
        <p14:creationId xmlns:p14="http://schemas.microsoft.com/office/powerpoint/2010/main" val="241141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468E4F0F-B895-E59A-C7D0-417C3E56DEE7}"/>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2E945A5C-D36E-A269-92DD-360A564C35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5958C4A3-B8BA-3833-4DEF-6590AB7A9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10" name="Freeform 7">
              <a:extLst>
                <a:ext uri="{FF2B5EF4-FFF2-40B4-BE49-F238E27FC236}">
                  <a16:creationId xmlns:a16="http://schemas.microsoft.com/office/drawing/2014/main" id="{7B06E963-17E4-0D02-09F4-7079CC8C84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11" name="Freeform 9">
              <a:extLst>
                <a:ext uri="{FF2B5EF4-FFF2-40B4-BE49-F238E27FC236}">
                  <a16:creationId xmlns:a16="http://schemas.microsoft.com/office/drawing/2014/main" id="{6926AAC9-E173-D082-1DE4-D706CA3B7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12" name="Freeform 10">
              <a:extLst>
                <a:ext uri="{FF2B5EF4-FFF2-40B4-BE49-F238E27FC236}">
                  <a16:creationId xmlns:a16="http://schemas.microsoft.com/office/drawing/2014/main" id="{27B0BCB0-17B1-C155-682E-D9E03F141F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13" name="Freeform 11">
              <a:extLst>
                <a:ext uri="{FF2B5EF4-FFF2-40B4-BE49-F238E27FC236}">
                  <a16:creationId xmlns:a16="http://schemas.microsoft.com/office/drawing/2014/main" id="{A596BEDD-43B6-B8F0-40A7-943A5B2B53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14" name="Freeform 12">
              <a:extLst>
                <a:ext uri="{FF2B5EF4-FFF2-40B4-BE49-F238E27FC236}">
                  <a16:creationId xmlns:a16="http://schemas.microsoft.com/office/drawing/2014/main" id="{5968AC45-5D7A-C127-3093-F69167EB04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16" name="Rectangle 15">
            <a:extLst>
              <a:ext uri="{FF2B5EF4-FFF2-40B4-BE49-F238E27FC236}">
                <a16:creationId xmlns:a16="http://schemas.microsoft.com/office/drawing/2014/main" id="{E68A6BD5-C3AB-4857-95D6-9940E303DC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 name="Group 17">
            <a:extLst>
              <a:ext uri="{FF2B5EF4-FFF2-40B4-BE49-F238E27FC236}">
                <a16:creationId xmlns:a16="http://schemas.microsoft.com/office/drawing/2014/main" id="{DF172458-551D-5BA3-54D0-3BE160616F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19" name="Freeform 6">
              <a:extLst>
                <a:ext uri="{FF2B5EF4-FFF2-40B4-BE49-F238E27FC236}">
                  <a16:creationId xmlns:a16="http://schemas.microsoft.com/office/drawing/2014/main" id="{776DF9EB-0EE6-45CA-901D-5390A6862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0" name="Freeform 7">
              <a:extLst>
                <a:ext uri="{FF2B5EF4-FFF2-40B4-BE49-F238E27FC236}">
                  <a16:creationId xmlns:a16="http://schemas.microsoft.com/office/drawing/2014/main" id="{30B3E9D7-72F6-972A-DE81-48C94A8DA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txBody>
            <a:bodyPr/>
            <a:lstStyle/>
            <a:p>
              <a:endParaRPr lang="en-US"/>
            </a:p>
          </p:txBody>
        </p:sp>
        <p:sp>
          <p:nvSpPr>
            <p:cNvPr id="21" name="Freeform 12">
              <a:extLst>
                <a:ext uri="{FF2B5EF4-FFF2-40B4-BE49-F238E27FC236}">
                  <a16:creationId xmlns:a16="http://schemas.microsoft.com/office/drawing/2014/main" id="{4692DBA3-5035-E70B-B738-1232C524D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txBody>
            <a:bodyPr/>
            <a:lstStyle/>
            <a:p>
              <a:endParaRPr lang="en-US"/>
            </a:p>
          </p:txBody>
        </p:sp>
        <p:sp>
          <p:nvSpPr>
            <p:cNvPr id="22" name="Freeform 13">
              <a:extLst>
                <a:ext uri="{FF2B5EF4-FFF2-40B4-BE49-F238E27FC236}">
                  <a16:creationId xmlns:a16="http://schemas.microsoft.com/office/drawing/2014/main" id="{56570F07-CE89-E65C-1C4E-85075EF7A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3" name="Freeform 14">
              <a:extLst>
                <a:ext uri="{FF2B5EF4-FFF2-40B4-BE49-F238E27FC236}">
                  <a16:creationId xmlns:a16="http://schemas.microsoft.com/office/drawing/2014/main" id="{C1549BC6-C43D-6752-E3B9-354ADFC66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4" name="Freeform 15">
              <a:extLst>
                <a:ext uri="{FF2B5EF4-FFF2-40B4-BE49-F238E27FC236}">
                  <a16:creationId xmlns:a16="http://schemas.microsoft.com/office/drawing/2014/main" id="{AA746704-8A37-0BFF-BBB1-CF9B235BA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txBody>
            <a:bodyPr/>
            <a:lstStyle/>
            <a:p>
              <a:endParaRPr lang="en-US"/>
            </a:p>
          </p:txBody>
        </p:sp>
      </p:grpSp>
      <p:sp>
        <p:nvSpPr>
          <p:cNvPr id="2" name="Title 1">
            <a:extLst>
              <a:ext uri="{FF2B5EF4-FFF2-40B4-BE49-F238E27FC236}">
                <a16:creationId xmlns:a16="http://schemas.microsoft.com/office/drawing/2014/main" id="{3176028D-C4CB-AFCE-F847-1EBA14730286}"/>
              </a:ext>
            </a:extLst>
          </p:cNvPr>
          <p:cNvSpPr>
            <a:spLocks noGrp="1"/>
          </p:cNvSpPr>
          <p:nvPr>
            <p:ph type="title"/>
          </p:nvPr>
        </p:nvSpPr>
        <p:spPr>
          <a:xfrm>
            <a:off x="1018190" y="924232"/>
            <a:ext cx="8174971" cy="3285866"/>
          </a:xfrm>
        </p:spPr>
        <p:txBody>
          <a:bodyPr vert="horz" lIns="91440" tIns="45720" rIns="91440" bIns="45720" rtlCol="0" anchor="b">
            <a:normAutofit/>
          </a:bodyPr>
          <a:lstStyle/>
          <a:p>
            <a:pPr algn="l"/>
            <a:r>
              <a:rPr lang="en-US" sz="6200" dirty="0"/>
              <a:t>Fun Facts</a:t>
            </a:r>
          </a:p>
        </p:txBody>
      </p:sp>
      <p:sp>
        <p:nvSpPr>
          <p:cNvPr id="3" name="Text Placeholder 2">
            <a:extLst>
              <a:ext uri="{FF2B5EF4-FFF2-40B4-BE49-F238E27FC236}">
                <a16:creationId xmlns:a16="http://schemas.microsoft.com/office/drawing/2014/main" id="{59E0804D-6A05-FC20-5BB1-18BE0336F5BB}"/>
              </a:ext>
            </a:extLst>
          </p:cNvPr>
          <p:cNvSpPr>
            <a:spLocks noGrp="1"/>
          </p:cNvSpPr>
          <p:nvPr>
            <p:ph type="body" idx="1"/>
          </p:nvPr>
        </p:nvSpPr>
        <p:spPr>
          <a:xfrm>
            <a:off x="1018190" y="4210098"/>
            <a:ext cx="7178070" cy="863348"/>
          </a:xfrm>
        </p:spPr>
        <p:txBody>
          <a:bodyPr vert="horz" lIns="91440" tIns="45720" rIns="91440" bIns="45720" rtlCol="0" anchor="t">
            <a:normAutofit/>
          </a:bodyPr>
          <a:lstStyle/>
          <a:p>
            <a:pPr algn="l"/>
            <a:r>
              <a:rPr lang="en-US" sz="2100" dirty="0"/>
              <a:t>About Your Swim Family (</a:t>
            </a:r>
            <a:r>
              <a:rPr lang="en-US" sz="2100" dirty="0" err="1"/>
              <a:t>Swamily</a:t>
            </a:r>
            <a:r>
              <a:rPr lang="en-US" sz="2100" dirty="0"/>
              <a:t>)</a:t>
            </a:r>
          </a:p>
        </p:txBody>
      </p:sp>
    </p:spTree>
    <p:extLst>
      <p:ext uri="{BB962C8B-B14F-4D97-AF65-F5344CB8AC3E}">
        <p14:creationId xmlns:p14="http://schemas.microsoft.com/office/powerpoint/2010/main" val="327576940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C02959-3AEB-6EAE-947C-A21FB376C0D2}"/>
              </a:ext>
            </a:extLst>
          </p:cNvPr>
          <p:cNvPicPr>
            <a:picLocks noChangeAspect="1"/>
          </p:cNvPicPr>
          <p:nvPr/>
        </p:nvPicPr>
        <p:blipFill>
          <a:blip r:embed="rId2">
            <a:extLst>
              <a:ext uri="{837473B0-CC2E-450A-ABE3-18F120FF3D39}">
                <a1611:picAttrSrcUrl xmlns:a1611="http://schemas.microsoft.com/office/drawing/2016/11/main" r:id="rId3"/>
              </a:ext>
            </a:extLst>
          </a:blip>
          <a:srcRect l="11345" r="11387" b="1"/>
          <a:stretch>
            <a:fillRect/>
          </a:stretch>
        </p:blipFill>
        <p:spPr>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sp>
        <p:nvSpPr>
          <p:cNvPr id="2" name="Title 1">
            <a:extLst>
              <a:ext uri="{FF2B5EF4-FFF2-40B4-BE49-F238E27FC236}">
                <a16:creationId xmlns:a16="http://schemas.microsoft.com/office/drawing/2014/main" id="{C218BECB-8B22-C3A8-325F-3106BCAA5636}"/>
              </a:ext>
            </a:extLst>
          </p:cNvPr>
          <p:cNvSpPr>
            <a:spLocks noGrp="1"/>
          </p:cNvSpPr>
          <p:nvPr>
            <p:ph type="title"/>
          </p:nvPr>
        </p:nvSpPr>
        <p:spPr>
          <a:xfrm>
            <a:off x="587436" y="382482"/>
            <a:ext cx="5260680" cy="1146279"/>
          </a:xfrm>
        </p:spPr>
        <p:txBody>
          <a:bodyPr vert="horz" lIns="91440" tIns="45720" rIns="91440" bIns="45720" rtlCol="0" anchor="ctr">
            <a:normAutofit/>
          </a:bodyPr>
          <a:lstStyle/>
          <a:p>
            <a:pPr algn="l"/>
            <a:r>
              <a:rPr lang="en-US" dirty="0"/>
              <a:t>SUSA…</a:t>
            </a:r>
          </a:p>
        </p:txBody>
      </p:sp>
      <p:sp>
        <p:nvSpPr>
          <p:cNvPr id="3" name="TextBox 2">
            <a:extLst>
              <a:ext uri="{FF2B5EF4-FFF2-40B4-BE49-F238E27FC236}">
                <a16:creationId xmlns:a16="http://schemas.microsoft.com/office/drawing/2014/main" id="{70F1268F-42BA-39CF-7F30-AF0F3DFBC8E1}"/>
              </a:ext>
            </a:extLst>
          </p:cNvPr>
          <p:cNvSpPr txBox="1"/>
          <p:nvPr/>
        </p:nvSpPr>
        <p:spPr>
          <a:xfrm>
            <a:off x="709612" y="1273592"/>
            <a:ext cx="6751873" cy="2699480"/>
          </a:xfrm>
          <a:prstGeom prst="rect">
            <a:avLst/>
          </a:prstGeom>
        </p:spPr>
        <p:txBody>
          <a:bodyPr vert="horz" lIns="91440" tIns="45720" rIns="91440" bIns="45720" rtlCol="0" anchor="ctr">
            <a:normAutofit/>
          </a:bodyPr>
          <a:lstStyle/>
          <a:p>
            <a:pPr marL="285750" indent="-285750">
              <a:spcBef>
                <a:spcPct val="20000"/>
              </a:spcBef>
              <a:spcAft>
                <a:spcPts val="600"/>
              </a:spcAft>
              <a:buClr>
                <a:schemeClr val="accent1">
                  <a:lumMod val="75000"/>
                </a:schemeClr>
              </a:buClr>
              <a:buSzPct val="145000"/>
              <a:buFont typeface="Arial"/>
              <a:buChar char="•"/>
            </a:pPr>
            <a:r>
              <a:rPr lang="en-US" dirty="0"/>
              <a:t>Stands for Southern Utah Swimming Association</a:t>
            </a:r>
          </a:p>
          <a:p>
            <a:pPr marL="285750" indent="-285750">
              <a:spcBef>
                <a:spcPct val="20000"/>
              </a:spcBef>
              <a:spcAft>
                <a:spcPts val="600"/>
              </a:spcAft>
              <a:buClr>
                <a:schemeClr val="accent1">
                  <a:lumMod val="75000"/>
                </a:schemeClr>
              </a:buClr>
              <a:buSzPct val="145000"/>
              <a:buFont typeface="Arial"/>
              <a:buChar char="•"/>
            </a:pPr>
            <a:r>
              <a:rPr lang="en-US" dirty="0"/>
              <a:t>Began as a Summer League swim team</a:t>
            </a:r>
          </a:p>
          <a:p>
            <a:pPr marL="285750" indent="-285750">
              <a:spcBef>
                <a:spcPct val="20000"/>
              </a:spcBef>
              <a:spcAft>
                <a:spcPts val="600"/>
              </a:spcAft>
              <a:buClr>
                <a:schemeClr val="accent1">
                  <a:lumMod val="75000"/>
                </a:schemeClr>
              </a:buClr>
              <a:buSzPct val="145000"/>
              <a:buFont typeface="Arial"/>
              <a:buChar char="•"/>
            </a:pPr>
            <a:r>
              <a:rPr lang="en-US" dirty="0"/>
              <a:t>Has been a USA Swimming Team since 2006</a:t>
            </a:r>
          </a:p>
          <a:p>
            <a:pPr marL="285750" indent="-285750">
              <a:spcBef>
                <a:spcPct val="20000"/>
              </a:spcBef>
              <a:spcAft>
                <a:spcPts val="600"/>
              </a:spcAft>
              <a:buClr>
                <a:schemeClr val="accent1">
                  <a:lumMod val="75000"/>
                </a:schemeClr>
              </a:buClr>
              <a:buSzPct val="145000"/>
              <a:buFont typeface="Arial"/>
              <a:buChar char="•"/>
            </a:pPr>
            <a:r>
              <a:rPr lang="en-US" dirty="0"/>
              <a:t>Since 2011, 19 swimmers go on to swim in college</a:t>
            </a:r>
          </a:p>
          <a:p>
            <a:pPr marL="285750" indent="-285750">
              <a:spcBef>
                <a:spcPct val="20000"/>
              </a:spcBef>
              <a:spcAft>
                <a:spcPts val="600"/>
              </a:spcAft>
              <a:buClr>
                <a:schemeClr val="accent1">
                  <a:lumMod val="75000"/>
                </a:schemeClr>
              </a:buClr>
              <a:buSzPct val="145000"/>
              <a:buFont typeface="Arial"/>
              <a:buChar char="•"/>
            </a:pPr>
            <a:r>
              <a:rPr lang="en-US" dirty="0"/>
              <a:t>Over 100 State Champions in club &amp; high school swimming</a:t>
            </a:r>
          </a:p>
          <a:p>
            <a:pPr marL="285750" indent="-285750">
              <a:spcBef>
                <a:spcPct val="20000"/>
              </a:spcBef>
              <a:spcAft>
                <a:spcPts val="600"/>
              </a:spcAft>
              <a:buClr>
                <a:schemeClr val="accent1">
                  <a:lumMod val="75000"/>
                </a:schemeClr>
              </a:buClr>
              <a:buSzPct val="145000"/>
              <a:buFont typeface="Arial"/>
              <a:buChar char="•"/>
            </a:pPr>
            <a:r>
              <a:rPr lang="en-US" dirty="0"/>
              <a:t>Coaching Staff with 120 years of experience</a:t>
            </a:r>
          </a:p>
        </p:txBody>
      </p:sp>
      <p:sp>
        <p:nvSpPr>
          <p:cNvPr id="7" name="TextBox 6">
            <a:extLst>
              <a:ext uri="{FF2B5EF4-FFF2-40B4-BE49-F238E27FC236}">
                <a16:creationId xmlns:a16="http://schemas.microsoft.com/office/drawing/2014/main" id="{2DB9F8EB-AD01-1608-42C3-3D6E028336A3}"/>
              </a:ext>
            </a:extLst>
          </p:cNvPr>
          <p:cNvSpPr txBox="1"/>
          <p:nvPr/>
        </p:nvSpPr>
        <p:spPr>
          <a:xfrm>
            <a:off x="709612" y="3852122"/>
            <a:ext cx="6083238" cy="1692574"/>
          </a:xfrm>
          <a:prstGeom prst="rect">
            <a:avLst/>
          </a:prstGeom>
        </p:spPr>
        <p:txBody>
          <a:bodyPr vert="horz" lIns="91440" tIns="45720" rIns="91440" bIns="45720" rtlCol="0" anchor="ctr">
            <a:normAutofit/>
          </a:bodyPr>
          <a:lstStyle/>
          <a:p>
            <a:pPr marL="285750" indent="-285750">
              <a:spcBef>
                <a:spcPct val="20000"/>
              </a:spcBef>
              <a:spcAft>
                <a:spcPts val="600"/>
              </a:spcAft>
              <a:buClr>
                <a:schemeClr val="accent1">
                  <a:lumMod val="75000"/>
                </a:schemeClr>
              </a:buClr>
              <a:buSzPct val="145000"/>
              <a:buFont typeface="Arial"/>
              <a:buChar char="•"/>
            </a:pPr>
            <a:r>
              <a:rPr lang="en-US" dirty="0"/>
              <a:t>Team colors are Royal Blue, Black &amp; White</a:t>
            </a:r>
          </a:p>
          <a:p>
            <a:pPr marL="285750" indent="-285750">
              <a:spcBef>
                <a:spcPct val="20000"/>
              </a:spcBef>
              <a:spcAft>
                <a:spcPts val="600"/>
              </a:spcAft>
              <a:buClr>
                <a:schemeClr val="accent1">
                  <a:lumMod val="75000"/>
                </a:schemeClr>
              </a:buClr>
              <a:buSzPct val="145000"/>
              <a:buFont typeface="Arial"/>
              <a:buChar char="•"/>
            </a:pPr>
            <a:r>
              <a:rPr lang="en-US" dirty="0"/>
              <a:t>Team Mission Statement:</a:t>
            </a:r>
          </a:p>
          <a:p>
            <a:pPr marL="285750" indent="-285750">
              <a:spcBef>
                <a:spcPct val="20000"/>
              </a:spcBef>
              <a:spcAft>
                <a:spcPts val="600"/>
              </a:spcAft>
              <a:buClr>
                <a:schemeClr val="accent1">
                  <a:lumMod val="75000"/>
                </a:schemeClr>
              </a:buClr>
              <a:buSzPct val="145000"/>
              <a:buFont typeface="Arial"/>
              <a:buChar char="•"/>
            </a:pPr>
            <a:endParaRPr lang="en-US" dirty="0"/>
          </a:p>
          <a:p>
            <a:pPr>
              <a:spcBef>
                <a:spcPct val="20000"/>
              </a:spcBef>
              <a:spcAft>
                <a:spcPts val="600"/>
              </a:spcAft>
              <a:buClr>
                <a:schemeClr val="accent1">
                  <a:lumMod val="75000"/>
                </a:schemeClr>
              </a:buClr>
              <a:buSzPct val="145000"/>
              <a:buFont typeface="Arial"/>
              <a:buChar char="•"/>
            </a:pPr>
            <a:endParaRPr lang="en-US" dirty="0"/>
          </a:p>
        </p:txBody>
      </p:sp>
      <p:sp>
        <p:nvSpPr>
          <p:cNvPr id="9" name="TextBox 8">
            <a:extLst>
              <a:ext uri="{FF2B5EF4-FFF2-40B4-BE49-F238E27FC236}">
                <a16:creationId xmlns:a16="http://schemas.microsoft.com/office/drawing/2014/main" id="{6000A6CB-7DD6-31A0-2E8A-6963F2F494E1}"/>
              </a:ext>
            </a:extLst>
          </p:cNvPr>
          <p:cNvSpPr txBox="1"/>
          <p:nvPr/>
        </p:nvSpPr>
        <p:spPr>
          <a:xfrm>
            <a:off x="1318449" y="4616397"/>
            <a:ext cx="4985610" cy="1477328"/>
          </a:xfrm>
          <a:prstGeom prst="rect">
            <a:avLst/>
          </a:prstGeom>
          <a:noFill/>
        </p:spPr>
        <p:txBody>
          <a:bodyPr wrap="square">
            <a:spAutoFit/>
          </a:bodyPr>
          <a:lstStyle/>
          <a:p>
            <a:pPr marL="0" marR="0">
              <a:lnSpc>
                <a:spcPct val="100000"/>
              </a:lnSpc>
              <a:spcBef>
                <a:spcPts val="300"/>
              </a:spcBef>
              <a:spcAft>
                <a:spcPts val="750"/>
              </a:spcAft>
              <a:buNone/>
            </a:pPr>
            <a:r>
              <a:rPr lang="en-US" sz="1800" dirty="0">
                <a:solidFill>
                  <a:schemeClr val="tx1"/>
                </a:solidFill>
                <a:effectLst/>
                <a:latin typeface="+mn-lt"/>
                <a:ea typeface="Times New Roman" panose="02020603050405020304" pitchFamily="18" charset="0"/>
                <a:cs typeface="Times New Roman" panose="02020603050405020304" pitchFamily="18" charset="0"/>
              </a:rPr>
              <a:t>We are dedicated to building a unified team </a:t>
            </a:r>
            <a:r>
              <a:rPr lang="en-US" sz="1800" i="1" dirty="0">
                <a:solidFill>
                  <a:schemeClr val="tx1"/>
                </a:solidFill>
                <a:effectLst/>
                <a:latin typeface="+mn-lt"/>
                <a:ea typeface="Times New Roman" panose="02020603050405020304" pitchFamily="18" charset="0"/>
                <a:cs typeface="Times New Roman" panose="02020603050405020304" pitchFamily="18" charset="0"/>
              </a:rPr>
              <a:t>in a safe environment</a:t>
            </a:r>
            <a:r>
              <a:rPr lang="en-US" sz="1800" dirty="0">
                <a:solidFill>
                  <a:schemeClr val="tx1"/>
                </a:solidFill>
                <a:effectLst/>
                <a:latin typeface="+mn-lt"/>
                <a:ea typeface="Times New Roman" panose="02020603050405020304" pitchFamily="18" charset="0"/>
                <a:cs typeface="Times New Roman" panose="02020603050405020304" pitchFamily="18" charset="0"/>
              </a:rPr>
              <a:t> that empowers our athletes, coaches and families.  We are a community where individual value is honored, strengths are developed and excellence is cultivated.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190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additive="base">
                                        <p:cTn id="3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additive="base">
                                        <p:cTn id="3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additive="base">
                                        <p:cTn id="4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anim calcmode="lin" valueType="num">
                                      <p:cBhvr additive="base">
                                        <p:cTn id="5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7">
                                            <p:txEl>
                                              <p:pRg st="0" end="0"/>
                                            </p:txEl>
                                          </p:spTgt>
                                        </p:tgtEl>
                                        <p:attrNameLst>
                                          <p:attrName>style.visibility</p:attrName>
                                        </p:attrNameLst>
                                      </p:cBhvr>
                                      <p:to>
                                        <p:strVal val="visible"/>
                                      </p:to>
                                    </p:set>
                                    <p:anim calcmode="lin" valueType="num">
                                      <p:cBhvr additive="base">
                                        <p:cTn id="5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7">
                                            <p:txEl>
                                              <p:pRg st="1" end="1"/>
                                            </p:txEl>
                                          </p:spTgt>
                                        </p:tgtEl>
                                        <p:attrNameLst>
                                          <p:attrName>style.visibility</p:attrName>
                                        </p:attrNameLst>
                                      </p:cBhvr>
                                      <p:to>
                                        <p:strVal val="visible"/>
                                      </p:to>
                                    </p:set>
                                    <p:anim calcmode="lin" valueType="num">
                                      <p:cBhvr additive="base">
                                        <p:cTn id="6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1" fill="hold" nodeType="clickEffect">
                                  <p:stCondLst>
                                    <p:cond delay="0"/>
                                  </p:stCondLst>
                                  <p:childTnLst>
                                    <p:set>
                                      <p:cBhvr>
                                        <p:cTn id="68" dur="1" fill="hold">
                                          <p:stCondLst>
                                            <p:cond delay="0"/>
                                          </p:stCondLst>
                                        </p:cTn>
                                        <p:tgtEl>
                                          <p:spTgt spid="9">
                                            <p:txEl>
                                              <p:pRg st="0" end="0"/>
                                            </p:txEl>
                                          </p:spTgt>
                                        </p:tgtEl>
                                        <p:attrNameLst>
                                          <p:attrName>style.visibility</p:attrName>
                                        </p:attrNameLst>
                                      </p:cBhvr>
                                      <p:to>
                                        <p:strVal val="visible"/>
                                      </p:to>
                                    </p:set>
                                    <p:anim calcmode="lin" valueType="num">
                                      <p:cBhvr additive="base">
                                        <p:cTn id="6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9">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3FF4D9-24BE-FE42-CE09-5958E788AA65}"/>
            </a:ext>
          </a:extLst>
        </p:cNvPr>
        <p:cNvGrpSpPr/>
        <p:nvPr/>
      </p:nvGrpSpPr>
      <p:grpSpPr>
        <a:xfrm>
          <a:off x="0" y="0"/>
          <a:ext cx="0" cy="0"/>
          <a:chOff x="0" y="0"/>
          <a:chExt cx="0" cy="0"/>
        </a:xfrm>
      </p:grpSpPr>
      <p:grpSp>
        <p:nvGrpSpPr>
          <p:cNvPr id="30" name="Group 29">
            <a:extLst>
              <a:ext uri="{FF2B5EF4-FFF2-40B4-BE49-F238E27FC236}">
                <a16:creationId xmlns:a16="http://schemas.microsoft.com/office/drawing/2014/main" id="{08F94D66-27EC-4CB8-8226-D7F41C1618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31" name="Freeform 6">
              <a:extLst>
                <a:ext uri="{FF2B5EF4-FFF2-40B4-BE49-F238E27FC236}">
                  <a16:creationId xmlns:a16="http://schemas.microsoft.com/office/drawing/2014/main" id="{1A53964C-7D93-4C48-A4A6-C4C2C393C5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32" name="Freeform 7">
              <a:extLst>
                <a:ext uri="{FF2B5EF4-FFF2-40B4-BE49-F238E27FC236}">
                  <a16:creationId xmlns:a16="http://schemas.microsoft.com/office/drawing/2014/main" id="{9C944EEC-539E-4389-8785-58E65D04E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33" name="Freeform 9">
              <a:extLst>
                <a:ext uri="{FF2B5EF4-FFF2-40B4-BE49-F238E27FC236}">
                  <a16:creationId xmlns:a16="http://schemas.microsoft.com/office/drawing/2014/main" id="{7836EB7E-895C-4D68-B92E-312B371CB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34" name="Freeform 10">
              <a:extLst>
                <a:ext uri="{FF2B5EF4-FFF2-40B4-BE49-F238E27FC236}">
                  <a16:creationId xmlns:a16="http://schemas.microsoft.com/office/drawing/2014/main" id="{0F29242B-8CE7-4636-B326-4BEE42EB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35" name="Freeform 11">
              <a:extLst>
                <a:ext uri="{FF2B5EF4-FFF2-40B4-BE49-F238E27FC236}">
                  <a16:creationId xmlns:a16="http://schemas.microsoft.com/office/drawing/2014/main" id="{4D0B8E9A-7727-4AD9-974E-8815F0B20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36" name="Freeform 12">
              <a:extLst>
                <a:ext uri="{FF2B5EF4-FFF2-40B4-BE49-F238E27FC236}">
                  <a16:creationId xmlns:a16="http://schemas.microsoft.com/office/drawing/2014/main" id="{1CD6C65C-71BE-4549-926A-1C1135FD06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pic>
        <p:nvPicPr>
          <p:cNvPr id="26" name="Picture 25" descr="Multi-colored dialogue boxes">
            <a:extLst>
              <a:ext uri="{FF2B5EF4-FFF2-40B4-BE49-F238E27FC236}">
                <a16:creationId xmlns:a16="http://schemas.microsoft.com/office/drawing/2014/main" id="{8B3BCC4A-64E7-5745-1D5C-AA7539617909}"/>
              </a:ext>
            </a:extLst>
          </p:cNvPr>
          <p:cNvPicPr>
            <a:picLocks noChangeAspect="1"/>
          </p:cNvPicPr>
          <p:nvPr/>
        </p:nvPicPr>
        <p:blipFill>
          <a:blip r:embed="rId2">
            <a:alphaModFix amt="35000"/>
          </a:blip>
          <a:srcRect t="21441" b="5978"/>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217DF6E1-7810-BE63-7F7F-8D52AD04005F}"/>
              </a:ext>
            </a:extLst>
          </p:cNvPr>
          <p:cNvSpPr>
            <a:spLocks noGrp="1"/>
          </p:cNvSpPr>
          <p:nvPr>
            <p:ph type="title"/>
          </p:nvPr>
        </p:nvSpPr>
        <p:spPr>
          <a:xfrm>
            <a:off x="2928401" y="1380068"/>
            <a:ext cx="8574622" cy="2616199"/>
          </a:xfrm>
        </p:spPr>
        <p:txBody>
          <a:bodyPr vert="horz" lIns="91440" tIns="45720" rIns="91440" bIns="45720" rtlCol="0" anchor="b">
            <a:normAutofit/>
          </a:bodyPr>
          <a:lstStyle/>
          <a:p>
            <a:r>
              <a:rPr lang="en-US" sz="6000"/>
              <a:t>Communication</a:t>
            </a:r>
          </a:p>
        </p:txBody>
      </p:sp>
      <p:sp>
        <p:nvSpPr>
          <p:cNvPr id="3" name="Text Placeholder 2">
            <a:extLst>
              <a:ext uri="{FF2B5EF4-FFF2-40B4-BE49-F238E27FC236}">
                <a16:creationId xmlns:a16="http://schemas.microsoft.com/office/drawing/2014/main" id="{F27F9D11-FC36-79AA-3F32-357E60B9C9B9}"/>
              </a:ext>
            </a:extLst>
          </p:cNvPr>
          <p:cNvSpPr>
            <a:spLocks noGrp="1"/>
          </p:cNvSpPr>
          <p:nvPr>
            <p:ph type="body" idx="1"/>
          </p:nvPr>
        </p:nvSpPr>
        <p:spPr>
          <a:xfrm>
            <a:off x="4515377" y="3996267"/>
            <a:ext cx="6987645" cy="1388534"/>
          </a:xfrm>
        </p:spPr>
        <p:txBody>
          <a:bodyPr vert="horz" lIns="91440" tIns="45720" rIns="91440" bIns="45720" rtlCol="0" anchor="t">
            <a:normAutofit/>
          </a:bodyPr>
          <a:lstStyle/>
          <a:p>
            <a:r>
              <a:rPr lang="en-US" sz="2100" dirty="0"/>
              <a:t>Where To Go When You Need Info</a:t>
            </a:r>
            <a:endParaRPr lang="en-US" sz="2100"/>
          </a:p>
        </p:txBody>
      </p:sp>
      <p:grpSp>
        <p:nvGrpSpPr>
          <p:cNvPr id="38" name="Group 37">
            <a:extLst>
              <a:ext uri="{FF2B5EF4-FFF2-40B4-BE49-F238E27FC236}">
                <a16:creationId xmlns:a16="http://schemas.microsoft.com/office/drawing/2014/main" id="{0A3EF779-83DD-4EB0-9F4C-7304381A28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39" name="Freeform 6">
              <a:extLst>
                <a:ext uri="{FF2B5EF4-FFF2-40B4-BE49-F238E27FC236}">
                  <a16:creationId xmlns:a16="http://schemas.microsoft.com/office/drawing/2014/main" id="{772C8C0C-10E0-4305-95B6-F0A11F0AD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rgbClr val="30ACEC"/>
            </a:solidFill>
            <a:ln>
              <a:noFill/>
            </a:ln>
          </p:spPr>
          <p:txBody>
            <a:bodyPr/>
            <a:lstStyle/>
            <a:p>
              <a:endParaRPr lang="en-US"/>
            </a:p>
          </p:txBody>
        </p:sp>
        <p:sp>
          <p:nvSpPr>
            <p:cNvPr id="40" name="Freeform 7">
              <a:extLst>
                <a:ext uri="{FF2B5EF4-FFF2-40B4-BE49-F238E27FC236}">
                  <a16:creationId xmlns:a16="http://schemas.microsoft.com/office/drawing/2014/main" id="{ED6F480D-2F2A-4E97-B196-39B35C4BF8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ysClr val="windowText" lastClr="000000">
                <a:lumMod val="65000"/>
                <a:lumOff val="35000"/>
              </a:sysClr>
            </a:solidFill>
            <a:ln>
              <a:noFill/>
            </a:ln>
          </p:spPr>
          <p:txBody>
            <a:bodyPr/>
            <a:lstStyle/>
            <a:p>
              <a:endParaRPr lang="en-US"/>
            </a:p>
          </p:txBody>
        </p:sp>
        <p:sp>
          <p:nvSpPr>
            <p:cNvPr id="41" name="Freeform 9">
              <a:extLst>
                <a:ext uri="{FF2B5EF4-FFF2-40B4-BE49-F238E27FC236}">
                  <a16:creationId xmlns:a16="http://schemas.microsoft.com/office/drawing/2014/main" id="{65ACA5CB-4926-4AA1-8B0D-0A8C294D3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ysClr val="windowText" lastClr="000000">
                <a:lumMod val="85000"/>
                <a:lumOff val="15000"/>
              </a:sysClr>
            </a:solidFill>
            <a:ln>
              <a:noFill/>
            </a:ln>
          </p:spPr>
          <p:txBody>
            <a:bodyPr/>
            <a:lstStyle/>
            <a:p>
              <a:endParaRPr lang="en-US"/>
            </a:p>
          </p:txBody>
        </p:sp>
        <p:sp>
          <p:nvSpPr>
            <p:cNvPr id="42" name="Freeform 10">
              <a:extLst>
                <a:ext uri="{FF2B5EF4-FFF2-40B4-BE49-F238E27FC236}">
                  <a16:creationId xmlns:a16="http://schemas.microsoft.com/office/drawing/2014/main" id="{1FC1EC6E-AED1-4539-B157-05226499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rgbClr val="30ACEC">
                <a:lumMod val="50000"/>
              </a:srgbClr>
            </a:solidFill>
            <a:ln>
              <a:noFill/>
            </a:ln>
          </p:spPr>
          <p:txBody>
            <a:bodyPr/>
            <a:lstStyle/>
            <a:p>
              <a:endParaRPr lang="en-US"/>
            </a:p>
          </p:txBody>
        </p:sp>
        <p:sp>
          <p:nvSpPr>
            <p:cNvPr id="43" name="Freeform 11">
              <a:extLst>
                <a:ext uri="{FF2B5EF4-FFF2-40B4-BE49-F238E27FC236}">
                  <a16:creationId xmlns:a16="http://schemas.microsoft.com/office/drawing/2014/main" id="{F5C22045-92BD-4CA1-A655-5ADD002833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rgbClr val="30ACEC">
                <a:lumMod val="75000"/>
              </a:srgbClr>
            </a:solidFill>
            <a:ln>
              <a:noFill/>
            </a:ln>
          </p:spPr>
          <p:txBody>
            <a:bodyPr/>
            <a:lstStyle/>
            <a:p>
              <a:endParaRPr lang="en-US"/>
            </a:p>
          </p:txBody>
        </p:sp>
        <p:sp>
          <p:nvSpPr>
            <p:cNvPr id="44" name="Freeform 12">
              <a:extLst>
                <a:ext uri="{FF2B5EF4-FFF2-40B4-BE49-F238E27FC236}">
                  <a16:creationId xmlns:a16="http://schemas.microsoft.com/office/drawing/2014/main" id="{F130A56D-449A-4985-94CD-B749D51FF8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ysClr val="windowText" lastClr="000000">
                <a:lumMod val="75000"/>
                <a:lumOff val="25000"/>
              </a:sysClr>
            </a:solidFill>
            <a:ln>
              <a:noFill/>
            </a:ln>
          </p:spPr>
          <p:txBody>
            <a:bodyPr/>
            <a:lstStyle/>
            <a:p>
              <a:endParaRPr lang="en-US"/>
            </a:p>
          </p:txBody>
        </p:sp>
      </p:grpSp>
    </p:spTree>
    <p:extLst>
      <p:ext uri="{BB962C8B-B14F-4D97-AF65-F5344CB8AC3E}">
        <p14:creationId xmlns:p14="http://schemas.microsoft.com/office/powerpoint/2010/main" val="65993001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2811EC-36BB-7729-8954-141FBDF6567E}"/>
              </a:ext>
            </a:extLst>
          </p:cNvPr>
          <p:cNvSpPr txBox="1"/>
          <p:nvPr/>
        </p:nvSpPr>
        <p:spPr>
          <a:xfrm>
            <a:off x="1723869" y="629586"/>
            <a:ext cx="7764904" cy="523220"/>
          </a:xfrm>
          <a:prstGeom prst="rect">
            <a:avLst/>
          </a:prstGeom>
          <a:noFill/>
        </p:spPr>
        <p:txBody>
          <a:bodyPr wrap="square" rtlCol="0">
            <a:spAutoFit/>
          </a:bodyPr>
          <a:lstStyle/>
          <a:p>
            <a:r>
              <a:rPr lang="en-US" sz="2800" b="1" dirty="0"/>
              <a:t>How do I communicate with my child’s coach?</a:t>
            </a:r>
          </a:p>
        </p:txBody>
      </p:sp>
      <p:sp>
        <p:nvSpPr>
          <p:cNvPr id="3" name="TextBox 2">
            <a:extLst>
              <a:ext uri="{FF2B5EF4-FFF2-40B4-BE49-F238E27FC236}">
                <a16:creationId xmlns:a16="http://schemas.microsoft.com/office/drawing/2014/main" id="{FC25C2F6-41DA-6EB2-C8FA-47ABEB3D9E1F}"/>
              </a:ext>
            </a:extLst>
          </p:cNvPr>
          <p:cNvSpPr txBox="1"/>
          <p:nvPr/>
        </p:nvSpPr>
        <p:spPr>
          <a:xfrm>
            <a:off x="1843790" y="1349115"/>
            <a:ext cx="7510072" cy="923330"/>
          </a:xfrm>
          <a:prstGeom prst="rect">
            <a:avLst/>
          </a:prstGeom>
          <a:noFill/>
        </p:spPr>
        <p:txBody>
          <a:bodyPr wrap="square" rtlCol="0">
            <a:spAutoFit/>
          </a:bodyPr>
          <a:lstStyle/>
          <a:p>
            <a:r>
              <a:rPr lang="en-US" dirty="0"/>
              <a:t>Your coaches have emailed you information.  Everyone has an email stored as a log-in with Commit.  Coach communication will go to that email.  Please make sure you are able to receive group communication.</a:t>
            </a:r>
          </a:p>
        </p:txBody>
      </p:sp>
      <p:sp>
        <p:nvSpPr>
          <p:cNvPr id="5" name="TextBox 4">
            <a:extLst>
              <a:ext uri="{FF2B5EF4-FFF2-40B4-BE49-F238E27FC236}">
                <a16:creationId xmlns:a16="http://schemas.microsoft.com/office/drawing/2014/main" id="{149EBB64-AE35-8135-8E17-5DF68623B116}"/>
              </a:ext>
            </a:extLst>
          </p:cNvPr>
          <p:cNvSpPr txBox="1"/>
          <p:nvPr/>
        </p:nvSpPr>
        <p:spPr>
          <a:xfrm>
            <a:off x="1723869" y="2468754"/>
            <a:ext cx="7764904" cy="523220"/>
          </a:xfrm>
          <a:prstGeom prst="rect">
            <a:avLst/>
          </a:prstGeom>
          <a:noFill/>
        </p:spPr>
        <p:txBody>
          <a:bodyPr wrap="square" rtlCol="0">
            <a:spAutoFit/>
          </a:bodyPr>
          <a:lstStyle/>
          <a:p>
            <a:r>
              <a:rPr lang="en-US" sz="2800" b="1" dirty="0"/>
              <a:t>Can’t I just text my coach?</a:t>
            </a:r>
          </a:p>
        </p:txBody>
      </p:sp>
      <p:sp>
        <p:nvSpPr>
          <p:cNvPr id="7" name="TextBox 6">
            <a:extLst>
              <a:ext uri="{FF2B5EF4-FFF2-40B4-BE49-F238E27FC236}">
                <a16:creationId xmlns:a16="http://schemas.microsoft.com/office/drawing/2014/main" id="{F3296FD2-7EF0-F8D7-00B6-E9B82AED5EFB}"/>
              </a:ext>
            </a:extLst>
          </p:cNvPr>
          <p:cNvSpPr txBox="1"/>
          <p:nvPr/>
        </p:nvSpPr>
        <p:spPr>
          <a:xfrm>
            <a:off x="1843790" y="3126728"/>
            <a:ext cx="7510072" cy="923330"/>
          </a:xfrm>
          <a:prstGeom prst="rect">
            <a:avLst/>
          </a:prstGeom>
          <a:noFill/>
        </p:spPr>
        <p:txBody>
          <a:bodyPr wrap="square" rtlCol="0">
            <a:spAutoFit/>
          </a:bodyPr>
          <a:lstStyle/>
          <a:p>
            <a:r>
              <a:rPr lang="en-US" dirty="0"/>
              <a:t>We do not give out phone numbers for coaches. Some do share it, others don’t.   You may ask, but don’t be offended if they say no.  Everyone should have my number in case of emergency the day of a meet.</a:t>
            </a:r>
          </a:p>
        </p:txBody>
      </p:sp>
      <p:sp>
        <p:nvSpPr>
          <p:cNvPr id="9" name="TextBox 8">
            <a:extLst>
              <a:ext uri="{FF2B5EF4-FFF2-40B4-BE49-F238E27FC236}">
                <a16:creationId xmlns:a16="http://schemas.microsoft.com/office/drawing/2014/main" id="{EAEB96F6-B912-66C2-48B2-10DFD07517B1}"/>
              </a:ext>
            </a:extLst>
          </p:cNvPr>
          <p:cNvSpPr txBox="1"/>
          <p:nvPr/>
        </p:nvSpPr>
        <p:spPr>
          <a:xfrm>
            <a:off x="1723869" y="4184812"/>
            <a:ext cx="7764904" cy="523220"/>
          </a:xfrm>
          <a:prstGeom prst="rect">
            <a:avLst/>
          </a:prstGeom>
          <a:noFill/>
        </p:spPr>
        <p:txBody>
          <a:bodyPr wrap="square" rtlCol="0">
            <a:spAutoFit/>
          </a:bodyPr>
          <a:lstStyle/>
          <a:p>
            <a:r>
              <a:rPr lang="en-US" sz="2800" b="1" dirty="0"/>
              <a:t>Can’t my swimmer just text their coach?</a:t>
            </a:r>
          </a:p>
        </p:txBody>
      </p:sp>
      <p:sp>
        <p:nvSpPr>
          <p:cNvPr id="11" name="TextBox 10">
            <a:extLst>
              <a:ext uri="{FF2B5EF4-FFF2-40B4-BE49-F238E27FC236}">
                <a16:creationId xmlns:a16="http://schemas.microsoft.com/office/drawing/2014/main" id="{C98B7DEB-9D03-6ED0-9C0F-4CB4D1792CF0}"/>
              </a:ext>
            </a:extLst>
          </p:cNvPr>
          <p:cNvSpPr txBox="1"/>
          <p:nvPr/>
        </p:nvSpPr>
        <p:spPr>
          <a:xfrm>
            <a:off x="1843790" y="4842786"/>
            <a:ext cx="7510072" cy="923330"/>
          </a:xfrm>
          <a:prstGeom prst="rect">
            <a:avLst/>
          </a:prstGeom>
          <a:noFill/>
        </p:spPr>
        <p:txBody>
          <a:bodyPr wrap="square" rtlCol="0">
            <a:spAutoFit/>
          </a:bodyPr>
          <a:lstStyle/>
          <a:p>
            <a:r>
              <a:rPr lang="en-US" dirty="0"/>
              <a:t>Swimmers may text coaches, BUT…</a:t>
            </a:r>
          </a:p>
          <a:p>
            <a:r>
              <a:rPr lang="en-US" dirty="0"/>
              <a:t>SUSA Team Policy (as well as USA Swimming MAAPP) dictates that another adult must be copied on the text.</a:t>
            </a:r>
          </a:p>
        </p:txBody>
      </p:sp>
    </p:spTree>
    <p:extLst>
      <p:ext uri="{BB962C8B-B14F-4D97-AF65-F5344CB8AC3E}">
        <p14:creationId xmlns:p14="http://schemas.microsoft.com/office/powerpoint/2010/main" val="264505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64A88-BE41-C800-0533-5BC294CFF14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7A44BB1-EE24-8E01-5AE4-55D390E604C7}"/>
              </a:ext>
            </a:extLst>
          </p:cNvPr>
          <p:cNvSpPr txBox="1"/>
          <p:nvPr/>
        </p:nvSpPr>
        <p:spPr>
          <a:xfrm>
            <a:off x="1723869" y="629586"/>
            <a:ext cx="7764904" cy="584775"/>
          </a:xfrm>
          <a:prstGeom prst="rect">
            <a:avLst/>
          </a:prstGeom>
          <a:noFill/>
        </p:spPr>
        <p:txBody>
          <a:bodyPr wrap="square" rtlCol="0">
            <a:spAutoFit/>
          </a:bodyPr>
          <a:lstStyle/>
          <a:p>
            <a:r>
              <a:rPr lang="en-US" sz="3200" b="1" dirty="0"/>
              <a:t>Our Team Has a Parent App!</a:t>
            </a:r>
          </a:p>
        </p:txBody>
      </p:sp>
      <p:sp>
        <p:nvSpPr>
          <p:cNvPr id="3" name="TextBox 2">
            <a:extLst>
              <a:ext uri="{FF2B5EF4-FFF2-40B4-BE49-F238E27FC236}">
                <a16:creationId xmlns:a16="http://schemas.microsoft.com/office/drawing/2014/main" id="{CBD2BB64-E09B-A297-9B66-5D81FC1EC16E}"/>
              </a:ext>
            </a:extLst>
          </p:cNvPr>
          <p:cNvSpPr txBox="1"/>
          <p:nvPr/>
        </p:nvSpPr>
        <p:spPr>
          <a:xfrm>
            <a:off x="1978701" y="1349115"/>
            <a:ext cx="7510072" cy="461665"/>
          </a:xfrm>
          <a:prstGeom prst="rect">
            <a:avLst/>
          </a:prstGeom>
          <a:noFill/>
        </p:spPr>
        <p:txBody>
          <a:bodyPr wrap="square" rtlCol="0">
            <a:spAutoFit/>
          </a:bodyPr>
          <a:lstStyle/>
          <a:p>
            <a:r>
              <a:rPr lang="en-US" sz="2400" dirty="0"/>
              <a:t>Download “Commit Swimming – Team”</a:t>
            </a:r>
          </a:p>
        </p:txBody>
      </p:sp>
      <p:sp>
        <p:nvSpPr>
          <p:cNvPr id="6" name="TextBox 5">
            <a:extLst>
              <a:ext uri="{FF2B5EF4-FFF2-40B4-BE49-F238E27FC236}">
                <a16:creationId xmlns:a16="http://schemas.microsoft.com/office/drawing/2014/main" id="{1E22EAD4-03E6-4BEB-664D-4BD7DC5DDBE6}"/>
              </a:ext>
            </a:extLst>
          </p:cNvPr>
          <p:cNvSpPr txBox="1"/>
          <p:nvPr/>
        </p:nvSpPr>
        <p:spPr>
          <a:xfrm>
            <a:off x="1978701" y="1945534"/>
            <a:ext cx="7510072" cy="3231654"/>
          </a:xfrm>
          <a:prstGeom prst="rect">
            <a:avLst/>
          </a:prstGeom>
          <a:noFill/>
        </p:spPr>
        <p:txBody>
          <a:bodyPr wrap="square" rtlCol="0">
            <a:spAutoFit/>
          </a:bodyPr>
          <a:lstStyle/>
          <a:p>
            <a:r>
              <a:rPr lang="en-US" sz="2400" b="1" dirty="0">
                <a:solidFill>
                  <a:srgbClr val="002060"/>
                </a:solidFill>
              </a:rPr>
              <a:t>What you’ll be able to do with the app:</a:t>
            </a:r>
          </a:p>
          <a:p>
            <a:pPr marL="742950" lvl="1" indent="-285750">
              <a:buFont typeface="Arial" panose="020B0604020202020204" pitchFamily="34" charset="0"/>
              <a:buChar char="•"/>
            </a:pPr>
            <a:r>
              <a:rPr lang="en-US" dirty="0"/>
              <a:t>See and sign up for meets</a:t>
            </a:r>
          </a:p>
          <a:p>
            <a:pPr marL="742950" lvl="1" indent="-285750">
              <a:buFont typeface="Arial" panose="020B0604020202020204" pitchFamily="34" charset="0"/>
              <a:buChar char="•"/>
            </a:pPr>
            <a:r>
              <a:rPr lang="en-US" dirty="0"/>
              <a:t>Get information such as location and check-in times</a:t>
            </a:r>
          </a:p>
          <a:p>
            <a:pPr marL="742950" lvl="1" indent="-285750">
              <a:buFont typeface="Arial" panose="020B0604020202020204" pitchFamily="34" charset="0"/>
              <a:buChar char="•"/>
            </a:pPr>
            <a:r>
              <a:rPr lang="en-US" dirty="0"/>
              <a:t>Sign up to volunteer at meets and events</a:t>
            </a:r>
          </a:p>
          <a:p>
            <a:pPr marL="742950" lvl="1" indent="-285750">
              <a:buFont typeface="Arial" panose="020B0604020202020204" pitchFamily="34" charset="0"/>
              <a:buChar char="•"/>
            </a:pPr>
            <a:r>
              <a:rPr lang="en-US" dirty="0"/>
              <a:t>Toggle between pre-team and competition team profiles</a:t>
            </a:r>
          </a:p>
          <a:p>
            <a:pPr marL="742950" lvl="1" indent="-285750">
              <a:buFont typeface="Arial" panose="020B0604020202020204" pitchFamily="34" charset="0"/>
              <a:buChar char="•"/>
            </a:pPr>
            <a:r>
              <a:rPr lang="en-US" dirty="0"/>
              <a:t>See your swimmer’s meet results, best times, and attendance</a:t>
            </a:r>
          </a:p>
          <a:p>
            <a:pPr marL="742950" lvl="1" indent="-285750">
              <a:buFont typeface="Arial" panose="020B0604020202020204" pitchFamily="34" charset="0"/>
              <a:buChar char="•"/>
            </a:pPr>
            <a:r>
              <a:rPr lang="en-US" dirty="0"/>
              <a:t>See your swimmer’s goals &amp; coaches’ notes</a:t>
            </a:r>
          </a:p>
          <a:p>
            <a:pPr marL="742950" lvl="1" indent="-285750">
              <a:buFont typeface="Arial" panose="020B0604020202020204" pitchFamily="34" charset="0"/>
              <a:buChar char="•"/>
            </a:pPr>
            <a:r>
              <a:rPr lang="en-US" dirty="0"/>
              <a:t>View and send messages to coaches</a:t>
            </a:r>
          </a:p>
          <a:p>
            <a:pPr marL="742950" lvl="1" indent="-285750">
              <a:buFont typeface="Arial" panose="020B0604020202020204" pitchFamily="34" charset="0"/>
              <a:buChar char="•"/>
            </a:pPr>
            <a:r>
              <a:rPr lang="en-US" dirty="0"/>
              <a:t>Access Training Group Boards</a:t>
            </a:r>
          </a:p>
          <a:p>
            <a:pPr marL="742950" lvl="1" indent="-285750">
              <a:buFont typeface="Arial" panose="020B0604020202020204" pitchFamily="34" charset="0"/>
              <a:buChar char="•"/>
            </a:pPr>
            <a:r>
              <a:rPr lang="en-US" dirty="0"/>
              <a:t>View upcoming charges, update payment methods</a:t>
            </a:r>
          </a:p>
          <a:p>
            <a:pPr marL="742950" lvl="1" indent="-285750">
              <a:buFont typeface="Arial" panose="020B0604020202020204" pitchFamily="34" charset="0"/>
              <a:buChar char="•"/>
            </a:pPr>
            <a:r>
              <a:rPr lang="en-US" dirty="0"/>
              <a:t>View Team Service Credits</a:t>
            </a:r>
          </a:p>
        </p:txBody>
      </p:sp>
      <p:pic>
        <p:nvPicPr>
          <p:cNvPr id="10" name="Picture 9">
            <a:extLst>
              <a:ext uri="{FF2B5EF4-FFF2-40B4-BE49-F238E27FC236}">
                <a16:creationId xmlns:a16="http://schemas.microsoft.com/office/drawing/2014/main" id="{4B3F7FE9-431B-2AF9-5A26-0DAE3719DFE7}"/>
              </a:ext>
            </a:extLst>
          </p:cNvPr>
          <p:cNvPicPr>
            <a:picLocks noChangeAspect="1"/>
          </p:cNvPicPr>
          <p:nvPr/>
        </p:nvPicPr>
        <p:blipFill>
          <a:blip r:embed="rId2"/>
          <a:stretch>
            <a:fillRect/>
          </a:stretch>
        </p:blipFill>
        <p:spPr>
          <a:xfrm>
            <a:off x="8254143" y="315265"/>
            <a:ext cx="3273294" cy="2529363"/>
          </a:xfrm>
          <a:prstGeom prst="rect">
            <a:avLst/>
          </a:prstGeom>
        </p:spPr>
      </p:pic>
    </p:spTree>
    <p:extLst>
      <p:ext uri="{BB962C8B-B14F-4D97-AF65-F5344CB8AC3E}">
        <p14:creationId xmlns:p14="http://schemas.microsoft.com/office/powerpoint/2010/main" val="1862787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calcmode="lin" valueType="num">
                                      <p:cBhvr additive="base">
                                        <p:cTn id="3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anim calcmode="lin" valueType="num">
                                      <p:cBhvr additive="base">
                                        <p:cTn id="43"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8" end="8"/>
                                            </p:txEl>
                                          </p:spTgt>
                                        </p:tgtEl>
                                        <p:attrNameLst>
                                          <p:attrName>style.visibility</p:attrName>
                                        </p:attrNameLst>
                                      </p:cBhvr>
                                      <p:to>
                                        <p:strVal val="visible"/>
                                      </p:to>
                                    </p:set>
                                    <p:anim calcmode="lin" valueType="num">
                                      <p:cBhvr additive="base">
                                        <p:cTn id="49"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
                                            <p:txEl>
                                              <p:pRg st="9" end="9"/>
                                            </p:txEl>
                                          </p:spTgt>
                                        </p:tgtEl>
                                        <p:attrNameLst>
                                          <p:attrName>style.visibility</p:attrName>
                                        </p:attrNameLst>
                                      </p:cBhvr>
                                      <p:to>
                                        <p:strVal val="visible"/>
                                      </p:to>
                                    </p:set>
                                    <p:anim calcmode="lin" valueType="num">
                                      <p:cBhvr additive="base">
                                        <p:cTn id="55"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
                                            <p:txEl>
                                              <p:pRg st="10" end="10"/>
                                            </p:txEl>
                                          </p:spTgt>
                                        </p:tgtEl>
                                        <p:attrNameLst>
                                          <p:attrName>style.visibility</p:attrName>
                                        </p:attrNameLst>
                                      </p:cBhvr>
                                      <p:to>
                                        <p:strVal val="visible"/>
                                      </p:to>
                                    </p:set>
                                    <p:anim calcmode="lin" valueType="num">
                                      <p:cBhvr additive="base">
                                        <p:cTn id="61"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68F95-D191-B240-0FC4-49CE333A2D9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635237B-4099-8DBA-6C7E-C2EA9A9B055F}"/>
              </a:ext>
            </a:extLst>
          </p:cNvPr>
          <p:cNvSpPr txBox="1"/>
          <p:nvPr/>
        </p:nvSpPr>
        <p:spPr>
          <a:xfrm>
            <a:off x="1723869" y="1154242"/>
            <a:ext cx="7764904" cy="584775"/>
          </a:xfrm>
          <a:prstGeom prst="rect">
            <a:avLst/>
          </a:prstGeom>
          <a:noFill/>
        </p:spPr>
        <p:txBody>
          <a:bodyPr wrap="square" rtlCol="0">
            <a:spAutoFit/>
          </a:bodyPr>
          <a:lstStyle/>
          <a:p>
            <a:r>
              <a:rPr lang="en-US" sz="3200" b="1" dirty="0"/>
              <a:t>SUSA Team Websites</a:t>
            </a:r>
          </a:p>
        </p:txBody>
      </p:sp>
      <p:sp>
        <p:nvSpPr>
          <p:cNvPr id="6" name="TextBox 5">
            <a:extLst>
              <a:ext uri="{FF2B5EF4-FFF2-40B4-BE49-F238E27FC236}">
                <a16:creationId xmlns:a16="http://schemas.microsoft.com/office/drawing/2014/main" id="{3B669E7B-37F2-2D3C-5299-04E8B6BB9322}"/>
              </a:ext>
            </a:extLst>
          </p:cNvPr>
          <p:cNvSpPr txBox="1"/>
          <p:nvPr/>
        </p:nvSpPr>
        <p:spPr>
          <a:xfrm>
            <a:off x="1978701" y="1945534"/>
            <a:ext cx="7510072" cy="2769989"/>
          </a:xfrm>
          <a:prstGeom prst="rect">
            <a:avLst/>
          </a:prstGeom>
          <a:noFill/>
        </p:spPr>
        <p:txBody>
          <a:bodyPr wrap="square" rtlCol="0">
            <a:spAutoFit/>
          </a:bodyPr>
          <a:lstStyle/>
          <a:p>
            <a:r>
              <a:rPr lang="en-US" sz="2400" b="1" dirty="0">
                <a:solidFill>
                  <a:srgbClr val="002060"/>
                </a:solidFill>
                <a:hlinkClick r:id="rId2"/>
              </a:rPr>
              <a:t>www.susaSTINGRAYS.com</a:t>
            </a:r>
            <a:endParaRPr lang="en-US" sz="2400" b="1" dirty="0">
              <a:solidFill>
                <a:srgbClr val="002060"/>
              </a:solidFill>
            </a:endParaRPr>
          </a:p>
          <a:p>
            <a:r>
              <a:rPr lang="en-US" dirty="0">
                <a:solidFill>
                  <a:srgbClr val="002060"/>
                </a:solidFill>
              </a:rPr>
              <a:t>	</a:t>
            </a:r>
          </a:p>
          <a:p>
            <a:r>
              <a:rPr lang="en-US" dirty="0">
                <a:solidFill>
                  <a:srgbClr val="002060"/>
                </a:solidFill>
              </a:rPr>
              <a:t>Customizable calendar once you log in</a:t>
            </a:r>
          </a:p>
          <a:p>
            <a:r>
              <a:rPr lang="en-US" dirty="0">
                <a:solidFill>
                  <a:srgbClr val="002060"/>
                </a:solidFill>
              </a:rPr>
              <a:t>Message any coach – here’s how!</a:t>
            </a:r>
          </a:p>
          <a:p>
            <a:endParaRPr lang="en-US" sz="2400" b="1" dirty="0">
              <a:solidFill>
                <a:srgbClr val="002060"/>
              </a:solidFill>
            </a:endParaRPr>
          </a:p>
          <a:p>
            <a:r>
              <a:rPr lang="en-US" sz="2400" b="1" dirty="0">
                <a:solidFill>
                  <a:srgbClr val="002060"/>
                </a:solidFill>
                <a:hlinkClick r:id="rId3"/>
              </a:rPr>
              <a:t>www.susaPRETEAM.com</a:t>
            </a:r>
            <a:endParaRPr lang="en-US" sz="2400" b="1" dirty="0">
              <a:solidFill>
                <a:srgbClr val="002060"/>
              </a:solidFill>
            </a:endParaRPr>
          </a:p>
          <a:p>
            <a:endParaRPr lang="en-US" sz="2400" b="1" dirty="0">
              <a:solidFill>
                <a:srgbClr val="002060"/>
              </a:solidFill>
            </a:endParaRPr>
          </a:p>
          <a:p>
            <a:endParaRPr lang="en-US" sz="2400" b="1" dirty="0">
              <a:solidFill>
                <a:srgbClr val="002060"/>
              </a:solidFill>
            </a:endParaRPr>
          </a:p>
        </p:txBody>
      </p:sp>
      <p:pic>
        <p:nvPicPr>
          <p:cNvPr id="5" name="Picture 4">
            <a:extLst>
              <a:ext uri="{FF2B5EF4-FFF2-40B4-BE49-F238E27FC236}">
                <a16:creationId xmlns:a16="http://schemas.microsoft.com/office/drawing/2014/main" id="{4BE3C2BA-B649-FDF1-0B64-0547455B73ED}"/>
              </a:ext>
            </a:extLst>
          </p:cNvPr>
          <p:cNvPicPr>
            <a:picLocks noChangeAspect="1"/>
          </p:cNvPicPr>
          <p:nvPr/>
        </p:nvPicPr>
        <p:blipFill>
          <a:blip r:embed="rId4"/>
          <a:srcRect t="34754" b="33771"/>
          <a:stretch>
            <a:fillRect/>
          </a:stretch>
        </p:blipFill>
        <p:spPr>
          <a:xfrm>
            <a:off x="2812713" y="4242216"/>
            <a:ext cx="8875059" cy="2158584"/>
          </a:xfrm>
          <a:prstGeom prst="rect">
            <a:avLst/>
          </a:prstGeom>
        </p:spPr>
      </p:pic>
    </p:spTree>
    <p:extLst>
      <p:ext uri="{BB962C8B-B14F-4D97-AF65-F5344CB8AC3E}">
        <p14:creationId xmlns:p14="http://schemas.microsoft.com/office/powerpoint/2010/main" val="3160426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08F94D66-27EC-4CB8-8226-D7F41C1618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48" name="Freeform 6">
              <a:extLst>
                <a:ext uri="{FF2B5EF4-FFF2-40B4-BE49-F238E27FC236}">
                  <a16:creationId xmlns:a16="http://schemas.microsoft.com/office/drawing/2014/main" id="{1A53964C-7D93-4C48-A4A6-C4C2C393C5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49" name="Freeform 7">
              <a:extLst>
                <a:ext uri="{FF2B5EF4-FFF2-40B4-BE49-F238E27FC236}">
                  <a16:creationId xmlns:a16="http://schemas.microsoft.com/office/drawing/2014/main" id="{9C944EEC-539E-4389-8785-58E65D04E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50" name="Freeform 9">
              <a:extLst>
                <a:ext uri="{FF2B5EF4-FFF2-40B4-BE49-F238E27FC236}">
                  <a16:creationId xmlns:a16="http://schemas.microsoft.com/office/drawing/2014/main" id="{7836EB7E-895C-4D68-B92E-312B371CB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51" name="Freeform 10">
              <a:extLst>
                <a:ext uri="{FF2B5EF4-FFF2-40B4-BE49-F238E27FC236}">
                  <a16:creationId xmlns:a16="http://schemas.microsoft.com/office/drawing/2014/main" id="{0F29242B-8CE7-4636-B326-4BEE42EB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52" name="Freeform 11">
              <a:extLst>
                <a:ext uri="{FF2B5EF4-FFF2-40B4-BE49-F238E27FC236}">
                  <a16:creationId xmlns:a16="http://schemas.microsoft.com/office/drawing/2014/main" id="{4D0B8E9A-7727-4AD9-974E-8815F0B20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53" name="Freeform 12">
              <a:extLst>
                <a:ext uri="{FF2B5EF4-FFF2-40B4-BE49-F238E27FC236}">
                  <a16:creationId xmlns:a16="http://schemas.microsoft.com/office/drawing/2014/main" id="{1CD6C65C-71BE-4549-926A-1C1135FD06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54" name="Rectangle 53">
            <a:extLst>
              <a:ext uri="{FF2B5EF4-FFF2-40B4-BE49-F238E27FC236}">
                <a16:creationId xmlns:a16="http://schemas.microsoft.com/office/drawing/2014/main" id="{5EF08599-3FED-4288-A20D-E7BCAC3B8E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81501D5-12E4-F785-D993-D5359F0B6EB3}"/>
              </a:ext>
            </a:extLst>
          </p:cNvPr>
          <p:cNvPicPr>
            <a:picLocks noChangeAspect="1"/>
          </p:cNvPicPr>
          <p:nvPr/>
        </p:nvPicPr>
        <p:blipFill>
          <a:blip r:embed="rId3"/>
          <a:srcRect t="42558" r="9091" b="19090"/>
          <a:stretch>
            <a:fillRect/>
          </a:stretch>
        </p:blipFill>
        <p:spPr>
          <a:xfrm>
            <a:off x="20" y="10"/>
            <a:ext cx="12191980" cy="6857990"/>
          </a:xfrm>
          <a:prstGeom prst="rect">
            <a:avLst/>
          </a:prstGeom>
        </p:spPr>
      </p:pic>
      <p:sp>
        <p:nvSpPr>
          <p:cNvPr id="39" name="Freeform 13">
            <a:extLst>
              <a:ext uri="{FF2B5EF4-FFF2-40B4-BE49-F238E27FC236}">
                <a16:creationId xmlns:a16="http://schemas.microsoft.com/office/drawing/2014/main" id="{C884A6B2-90E9-4BDB-8503-71AC02D39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00D730-F961-C2B8-8B22-BB6A6F976276}"/>
              </a:ext>
            </a:extLst>
          </p:cNvPr>
          <p:cNvSpPr>
            <a:spLocks noGrp="1"/>
          </p:cNvSpPr>
          <p:nvPr>
            <p:ph type="title"/>
          </p:nvPr>
        </p:nvSpPr>
        <p:spPr>
          <a:xfrm>
            <a:off x="685800" y="1634067"/>
            <a:ext cx="4080932" cy="3310468"/>
          </a:xfrm>
        </p:spPr>
        <p:txBody>
          <a:bodyPr vert="horz" lIns="91440" tIns="45720" rIns="91440" bIns="45720" rtlCol="0" anchor="b">
            <a:normAutofit/>
          </a:bodyPr>
          <a:lstStyle/>
          <a:p>
            <a:pPr algn="l"/>
            <a:r>
              <a:rPr lang="en-US" sz="5400">
                <a:solidFill>
                  <a:schemeClr val="bg1"/>
                </a:solidFill>
              </a:rPr>
              <a:t>Swim Meets 101</a:t>
            </a:r>
          </a:p>
        </p:txBody>
      </p:sp>
      <p:sp>
        <p:nvSpPr>
          <p:cNvPr id="3" name="Text Placeholder 2">
            <a:extLst>
              <a:ext uri="{FF2B5EF4-FFF2-40B4-BE49-F238E27FC236}">
                <a16:creationId xmlns:a16="http://schemas.microsoft.com/office/drawing/2014/main" id="{E6C3543F-D16B-C395-55B4-0F0382044134}"/>
              </a:ext>
            </a:extLst>
          </p:cNvPr>
          <p:cNvSpPr>
            <a:spLocks noGrp="1"/>
          </p:cNvSpPr>
          <p:nvPr>
            <p:ph type="body" idx="1"/>
          </p:nvPr>
        </p:nvSpPr>
        <p:spPr>
          <a:xfrm>
            <a:off x="685800" y="4944534"/>
            <a:ext cx="4080933" cy="939799"/>
          </a:xfrm>
        </p:spPr>
        <p:txBody>
          <a:bodyPr vert="horz" lIns="91440" tIns="45720" rIns="91440" bIns="45720" rtlCol="0" anchor="t">
            <a:normAutofit/>
          </a:bodyPr>
          <a:lstStyle/>
          <a:p>
            <a:pPr algn="l"/>
            <a:r>
              <a:rPr lang="en-US" sz="2100">
                <a:solidFill>
                  <a:schemeClr val="bg1"/>
                </a:solidFill>
              </a:rPr>
              <a:t>What You Need To Know</a:t>
            </a:r>
          </a:p>
        </p:txBody>
      </p:sp>
      <p:grpSp>
        <p:nvGrpSpPr>
          <p:cNvPr id="41" name="Group 40">
            <a:extLst>
              <a:ext uri="{FF2B5EF4-FFF2-40B4-BE49-F238E27FC236}">
                <a16:creationId xmlns:a16="http://schemas.microsoft.com/office/drawing/2014/main" id="{E9046BC8-D404-4E7D-9202-A07F3FDD38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42" name="Freeform 6">
              <a:extLst>
                <a:ext uri="{FF2B5EF4-FFF2-40B4-BE49-F238E27FC236}">
                  <a16:creationId xmlns:a16="http://schemas.microsoft.com/office/drawing/2014/main" id="{4C202215-4C35-450D-9F60-671C8F8DEB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43" name="Freeform 7">
              <a:extLst>
                <a:ext uri="{FF2B5EF4-FFF2-40B4-BE49-F238E27FC236}">
                  <a16:creationId xmlns:a16="http://schemas.microsoft.com/office/drawing/2014/main" id="{F1A5BA8A-AEB4-4BCB-B86C-3F6A8E229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44" name="Freeform 9">
              <a:extLst>
                <a:ext uri="{FF2B5EF4-FFF2-40B4-BE49-F238E27FC236}">
                  <a16:creationId xmlns:a16="http://schemas.microsoft.com/office/drawing/2014/main" id="{28AC2443-05F0-41CD-8D4A-63DE144F8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45" name="Freeform 10">
              <a:extLst>
                <a:ext uri="{FF2B5EF4-FFF2-40B4-BE49-F238E27FC236}">
                  <a16:creationId xmlns:a16="http://schemas.microsoft.com/office/drawing/2014/main" id="{33E32F17-ED99-4969-B4D6-10A987D736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46" name="Freeform 11">
              <a:extLst>
                <a:ext uri="{FF2B5EF4-FFF2-40B4-BE49-F238E27FC236}">
                  <a16:creationId xmlns:a16="http://schemas.microsoft.com/office/drawing/2014/main" id="{5599A813-8424-4E53-95CA-85BF5470D6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47" name="Freeform 12">
              <a:extLst>
                <a:ext uri="{FF2B5EF4-FFF2-40B4-BE49-F238E27FC236}">
                  <a16:creationId xmlns:a16="http://schemas.microsoft.com/office/drawing/2014/main" id="{52431A4F-4662-480B-8AD3-394EACD7E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Tree>
    <p:extLst>
      <p:ext uri="{BB962C8B-B14F-4D97-AF65-F5344CB8AC3E}">
        <p14:creationId xmlns:p14="http://schemas.microsoft.com/office/powerpoint/2010/main" val="544146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F3310C-ED10-7A8C-070A-87F8F69786C2}"/>
              </a:ext>
            </a:extLst>
          </p:cNvPr>
          <p:cNvSpPr txBox="1"/>
          <p:nvPr/>
        </p:nvSpPr>
        <p:spPr>
          <a:xfrm>
            <a:off x="1663907" y="674558"/>
            <a:ext cx="6820525" cy="1354217"/>
          </a:xfrm>
          <a:prstGeom prst="rect">
            <a:avLst/>
          </a:prstGeom>
          <a:solidFill>
            <a:schemeClr val="accent4">
              <a:lumMod val="60000"/>
              <a:lumOff val="40000"/>
            </a:schemeClr>
          </a:solidFill>
        </p:spPr>
        <p:txBody>
          <a:bodyPr wrap="square" rtlCol="0">
            <a:spAutoFit/>
          </a:bodyPr>
          <a:lstStyle/>
          <a:p>
            <a:r>
              <a:rPr lang="en-US" sz="2800" dirty="0"/>
              <a:t>TEAM UNIFORM</a:t>
            </a:r>
          </a:p>
          <a:p>
            <a:pPr marL="342900" indent="-342900">
              <a:buFont typeface="+mj-lt"/>
              <a:buAutoNum type="arabicPeriod"/>
            </a:pPr>
            <a:r>
              <a:rPr lang="en-US" dirty="0"/>
              <a:t>Plain black suit – no patterns, trim, markings, or prints</a:t>
            </a:r>
          </a:p>
          <a:p>
            <a:pPr marL="342900" indent="-342900">
              <a:buFont typeface="+mj-lt"/>
              <a:buAutoNum type="arabicPeriod"/>
            </a:pPr>
            <a:r>
              <a:rPr lang="en-US" dirty="0"/>
              <a:t>SUSA team cap – WHITE for meets, colors okay for practice</a:t>
            </a:r>
          </a:p>
          <a:p>
            <a:pPr marL="342900" indent="-342900">
              <a:buFont typeface="+mj-lt"/>
              <a:buAutoNum type="arabicPeriod"/>
            </a:pPr>
            <a:r>
              <a:rPr lang="en-US" dirty="0"/>
              <a:t>SUSA team shirt</a:t>
            </a:r>
          </a:p>
        </p:txBody>
      </p:sp>
      <p:sp>
        <p:nvSpPr>
          <p:cNvPr id="4" name="TextBox 3">
            <a:extLst>
              <a:ext uri="{FF2B5EF4-FFF2-40B4-BE49-F238E27FC236}">
                <a16:creationId xmlns:a16="http://schemas.microsoft.com/office/drawing/2014/main" id="{60627A63-0453-AAA6-6766-F6111FACF708}"/>
              </a:ext>
            </a:extLst>
          </p:cNvPr>
          <p:cNvSpPr txBox="1"/>
          <p:nvPr/>
        </p:nvSpPr>
        <p:spPr>
          <a:xfrm>
            <a:off x="4484556" y="2251023"/>
            <a:ext cx="6820525" cy="1354217"/>
          </a:xfrm>
          <a:prstGeom prst="rect">
            <a:avLst/>
          </a:prstGeom>
          <a:solidFill>
            <a:schemeClr val="accent2">
              <a:lumMod val="60000"/>
              <a:lumOff val="40000"/>
            </a:schemeClr>
          </a:solidFill>
        </p:spPr>
        <p:txBody>
          <a:bodyPr wrap="square" rtlCol="0">
            <a:spAutoFit/>
          </a:bodyPr>
          <a:lstStyle/>
          <a:p>
            <a:r>
              <a:rPr lang="en-US" sz="2800" dirty="0"/>
              <a:t>TEAM SERVICE </a:t>
            </a:r>
            <a:r>
              <a:rPr lang="en-US" sz="2800" b="1" dirty="0"/>
              <a:t>CREDITS</a:t>
            </a:r>
          </a:p>
          <a:p>
            <a:pPr marL="342900" indent="-342900">
              <a:buFont typeface="+mj-lt"/>
              <a:buAutoNum type="arabicPeriod"/>
            </a:pPr>
            <a:r>
              <a:rPr lang="en-US" dirty="0"/>
              <a:t>15 credits per family per year (ending May 24)</a:t>
            </a:r>
          </a:p>
          <a:p>
            <a:pPr marL="342900" indent="-342900">
              <a:buFont typeface="+mj-lt"/>
              <a:buAutoNum type="arabicPeriod"/>
            </a:pPr>
            <a:r>
              <a:rPr lang="en-US" dirty="0"/>
              <a:t>Billed $10/hour unfulfilled</a:t>
            </a:r>
          </a:p>
          <a:p>
            <a:pPr marL="342900" indent="-342900">
              <a:buFont typeface="+mj-lt"/>
              <a:buAutoNum type="arabicPeriod"/>
            </a:pPr>
            <a:r>
              <a:rPr lang="en-US" dirty="0"/>
              <a:t>Most credits come from volunteering at meets</a:t>
            </a:r>
          </a:p>
        </p:txBody>
      </p:sp>
      <p:sp>
        <p:nvSpPr>
          <p:cNvPr id="6" name="TextBox 5">
            <a:extLst>
              <a:ext uri="{FF2B5EF4-FFF2-40B4-BE49-F238E27FC236}">
                <a16:creationId xmlns:a16="http://schemas.microsoft.com/office/drawing/2014/main" id="{B2FB8118-A601-7CDB-59CD-659E8EF1385B}"/>
              </a:ext>
            </a:extLst>
          </p:cNvPr>
          <p:cNvSpPr txBox="1"/>
          <p:nvPr/>
        </p:nvSpPr>
        <p:spPr>
          <a:xfrm>
            <a:off x="1978700" y="3827488"/>
            <a:ext cx="6820525" cy="2185214"/>
          </a:xfrm>
          <a:prstGeom prst="rect">
            <a:avLst/>
          </a:prstGeom>
          <a:solidFill>
            <a:schemeClr val="accent6">
              <a:lumMod val="60000"/>
              <a:lumOff val="40000"/>
            </a:schemeClr>
          </a:solidFill>
        </p:spPr>
        <p:txBody>
          <a:bodyPr wrap="square" rtlCol="0">
            <a:spAutoFit/>
          </a:bodyPr>
          <a:lstStyle/>
          <a:p>
            <a:r>
              <a:rPr lang="en-US" sz="2800" dirty="0"/>
              <a:t>WHAT ARE THE TIMES LISTED?</a:t>
            </a:r>
            <a:endParaRPr lang="en-US" sz="2800" b="1" dirty="0"/>
          </a:p>
          <a:p>
            <a:pPr marL="342900" indent="-342900">
              <a:buFont typeface="Arial" panose="020B0604020202020204" pitchFamily="34" charset="0"/>
              <a:buChar char="•"/>
            </a:pPr>
            <a:r>
              <a:rPr lang="en-US" i="1" dirty="0"/>
              <a:t>Check in </a:t>
            </a:r>
            <a:r>
              <a:rPr lang="en-US" dirty="0"/>
              <a:t>– when a swimmer needs to say HI to their coach!  This is also the time when they do dynamic stretches together as a group.</a:t>
            </a:r>
          </a:p>
          <a:p>
            <a:pPr marL="342900" indent="-342900">
              <a:buFont typeface="Arial" panose="020B0604020202020204" pitchFamily="34" charset="0"/>
              <a:buChar char="•"/>
            </a:pPr>
            <a:r>
              <a:rPr lang="en-US" i="1" dirty="0"/>
              <a:t>Warmup</a:t>
            </a:r>
            <a:r>
              <a:rPr lang="en-US" dirty="0"/>
              <a:t> – when a swimmer prepares for their races</a:t>
            </a:r>
          </a:p>
          <a:p>
            <a:pPr marL="342900" indent="-342900">
              <a:buFont typeface="Arial" panose="020B0604020202020204" pitchFamily="34" charset="0"/>
              <a:buChar char="•"/>
            </a:pPr>
            <a:r>
              <a:rPr lang="en-US" i="1" dirty="0"/>
              <a:t>Meet Start </a:t>
            </a:r>
            <a:r>
              <a:rPr lang="en-US" dirty="0"/>
              <a:t>– when the meet starts for spectators</a:t>
            </a:r>
          </a:p>
          <a:p>
            <a:pPr marL="342900" indent="-342900">
              <a:buFont typeface="Arial" panose="020B0604020202020204" pitchFamily="34" charset="0"/>
              <a:buChar char="•"/>
            </a:pPr>
            <a:r>
              <a:rPr lang="en-US" dirty="0"/>
              <a:t>What happens when you are late…</a:t>
            </a:r>
          </a:p>
          <a:p>
            <a:pPr marL="342900" indent="-342900">
              <a:buFont typeface="Arial" panose="020B0604020202020204" pitchFamily="34" charset="0"/>
              <a:buChar char="•"/>
            </a:pPr>
            <a:r>
              <a:rPr lang="en-US" b="1" dirty="0">
                <a:solidFill>
                  <a:srgbClr val="002060"/>
                </a:solidFill>
              </a:rPr>
              <a:t>Why we don’t give timelines…</a:t>
            </a:r>
          </a:p>
        </p:txBody>
      </p:sp>
    </p:spTree>
    <p:extLst>
      <p:ext uri="{BB962C8B-B14F-4D97-AF65-F5344CB8AC3E}">
        <p14:creationId xmlns:p14="http://schemas.microsoft.com/office/powerpoint/2010/main" val="2409674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721C1-97B9-A245-4B90-4C341E0DEFD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6C03009-6283-FAFC-7617-22CBE74C4A5E}"/>
              </a:ext>
            </a:extLst>
          </p:cNvPr>
          <p:cNvSpPr txBox="1"/>
          <p:nvPr/>
        </p:nvSpPr>
        <p:spPr>
          <a:xfrm>
            <a:off x="1663907" y="674558"/>
            <a:ext cx="8214611" cy="1631216"/>
          </a:xfrm>
          <a:prstGeom prst="rect">
            <a:avLst/>
          </a:prstGeom>
          <a:solidFill>
            <a:schemeClr val="accent1">
              <a:lumMod val="60000"/>
              <a:lumOff val="40000"/>
            </a:schemeClr>
          </a:solidFill>
        </p:spPr>
        <p:txBody>
          <a:bodyPr wrap="square" rtlCol="0">
            <a:spAutoFit/>
          </a:bodyPr>
          <a:lstStyle/>
          <a:p>
            <a:r>
              <a:rPr lang="en-US" sz="2800" dirty="0"/>
              <a:t>WHAT ARE THE FEES?</a:t>
            </a:r>
          </a:p>
          <a:p>
            <a:pPr marL="285750" indent="-285750">
              <a:buFont typeface="Arial" panose="020B0604020202020204" pitchFamily="34" charset="0"/>
              <a:buChar char="•"/>
            </a:pPr>
            <a:r>
              <a:rPr lang="en-US" i="1" dirty="0"/>
              <a:t>Surcharge</a:t>
            </a:r>
            <a:r>
              <a:rPr lang="en-US" dirty="0"/>
              <a:t> = entry fee; covers pool rental, awards, officials, etc.</a:t>
            </a:r>
          </a:p>
          <a:p>
            <a:pPr marL="285750" indent="-285750">
              <a:buFont typeface="Arial" panose="020B0604020202020204" pitchFamily="34" charset="0"/>
              <a:buChar char="•"/>
            </a:pPr>
            <a:r>
              <a:rPr lang="en-US" i="1" dirty="0"/>
              <a:t>Splash Fee </a:t>
            </a:r>
            <a:r>
              <a:rPr lang="en-US" dirty="0"/>
              <a:t>= per event entry fee; part of this goes to USA Swimming, part to USA Swimming and a portion stays with the host team</a:t>
            </a:r>
          </a:p>
          <a:p>
            <a:pPr marL="285750" indent="-285750">
              <a:buFont typeface="Arial" panose="020B0604020202020204" pitchFamily="34" charset="0"/>
              <a:buChar char="•"/>
            </a:pPr>
            <a:r>
              <a:rPr lang="en-US" i="1" dirty="0"/>
              <a:t>Coaching Fee </a:t>
            </a:r>
            <a:r>
              <a:rPr lang="en-US" dirty="0"/>
              <a:t>= goes to pay for coaches’ time and expenses (if out of town)</a:t>
            </a:r>
          </a:p>
        </p:txBody>
      </p:sp>
      <p:sp>
        <p:nvSpPr>
          <p:cNvPr id="4" name="TextBox 3">
            <a:extLst>
              <a:ext uri="{FF2B5EF4-FFF2-40B4-BE49-F238E27FC236}">
                <a16:creationId xmlns:a16="http://schemas.microsoft.com/office/drawing/2014/main" id="{4E7FEEBA-FA65-D413-C8ED-D0A66B5FEFEC}"/>
              </a:ext>
            </a:extLst>
          </p:cNvPr>
          <p:cNvSpPr txBox="1"/>
          <p:nvPr/>
        </p:nvSpPr>
        <p:spPr>
          <a:xfrm>
            <a:off x="4529526" y="2528022"/>
            <a:ext cx="6820525" cy="1631216"/>
          </a:xfrm>
          <a:prstGeom prst="rect">
            <a:avLst/>
          </a:prstGeom>
          <a:solidFill>
            <a:schemeClr val="accent6">
              <a:lumMod val="60000"/>
              <a:lumOff val="40000"/>
            </a:schemeClr>
          </a:solidFill>
        </p:spPr>
        <p:txBody>
          <a:bodyPr wrap="square" rtlCol="0">
            <a:spAutoFit/>
          </a:bodyPr>
          <a:lstStyle/>
          <a:p>
            <a:r>
              <a:rPr lang="en-US" sz="2800" b="1" dirty="0"/>
              <a:t>VOLUNTEERING AT MEETS</a:t>
            </a:r>
          </a:p>
          <a:p>
            <a:pPr marL="342900" indent="-342900">
              <a:buFont typeface="+mj-lt"/>
              <a:buAutoNum type="arabicPeriod"/>
            </a:pPr>
            <a:r>
              <a:rPr lang="en-US" b="1" dirty="0">
                <a:solidFill>
                  <a:srgbClr val="002060"/>
                </a:solidFill>
              </a:rPr>
              <a:t>MUST sign in for your volunteer assignments!!!!</a:t>
            </a:r>
          </a:p>
          <a:p>
            <a:pPr marL="342900" indent="-342900">
              <a:buFont typeface="+mj-lt"/>
              <a:buAutoNum type="arabicPeriod"/>
            </a:pPr>
            <a:r>
              <a:rPr lang="en-US" b="1" dirty="0">
                <a:solidFill>
                  <a:srgbClr val="002060"/>
                </a:solidFill>
              </a:rPr>
              <a:t>CREDITS, not hours</a:t>
            </a:r>
          </a:p>
          <a:p>
            <a:pPr marL="342900" indent="-342900">
              <a:buFont typeface="+mj-lt"/>
              <a:buAutoNum type="arabicPeriod"/>
            </a:pPr>
            <a:r>
              <a:rPr lang="en-US" dirty="0"/>
              <a:t>You can now sign up additional volunteers on the same account</a:t>
            </a:r>
          </a:p>
          <a:p>
            <a:pPr marL="342900" indent="-342900">
              <a:buFont typeface="+mj-lt"/>
              <a:buAutoNum type="arabicPeriod"/>
            </a:pPr>
            <a:r>
              <a:rPr lang="en-US" dirty="0"/>
              <a:t>Officials also get paid to work at meets</a:t>
            </a:r>
          </a:p>
        </p:txBody>
      </p:sp>
      <p:sp>
        <p:nvSpPr>
          <p:cNvPr id="6" name="TextBox 5">
            <a:extLst>
              <a:ext uri="{FF2B5EF4-FFF2-40B4-BE49-F238E27FC236}">
                <a16:creationId xmlns:a16="http://schemas.microsoft.com/office/drawing/2014/main" id="{64F048D2-163C-1ABA-EBCA-C3A663D4F349}"/>
              </a:ext>
            </a:extLst>
          </p:cNvPr>
          <p:cNvSpPr txBox="1"/>
          <p:nvPr/>
        </p:nvSpPr>
        <p:spPr>
          <a:xfrm>
            <a:off x="1663907" y="4391693"/>
            <a:ext cx="5681273" cy="1077218"/>
          </a:xfrm>
          <a:prstGeom prst="rect">
            <a:avLst/>
          </a:prstGeom>
          <a:solidFill>
            <a:schemeClr val="accent3">
              <a:lumMod val="60000"/>
              <a:lumOff val="40000"/>
            </a:schemeClr>
          </a:solidFill>
        </p:spPr>
        <p:txBody>
          <a:bodyPr wrap="square" rtlCol="0">
            <a:spAutoFit/>
          </a:bodyPr>
          <a:lstStyle/>
          <a:p>
            <a:r>
              <a:rPr lang="en-US" sz="2800" dirty="0"/>
              <a:t>TRAVEL MEETS &amp; ACTIVITIES</a:t>
            </a:r>
          </a:p>
          <a:p>
            <a:r>
              <a:rPr lang="en-US" i="1" dirty="0"/>
              <a:t>USUALLY </a:t>
            </a:r>
            <a:r>
              <a:rPr lang="en-US" dirty="0"/>
              <a:t>open to specific groups</a:t>
            </a:r>
          </a:p>
          <a:p>
            <a:r>
              <a:rPr lang="en-US" dirty="0"/>
              <a:t>A Travel Form is required.  You can find it on the website:</a:t>
            </a:r>
          </a:p>
        </p:txBody>
      </p:sp>
      <p:pic>
        <p:nvPicPr>
          <p:cNvPr id="5" name="Picture 4">
            <a:extLst>
              <a:ext uri="{FF2B5EF4-FFF2-40B4-BE49-F238E27FC236}">
                <a16:creationId xmlns:a16="http://schemas.microsoft.com/office/drawing/2014/main" id="{AE78EBA3-0B13-CD18-C138-2AF5C87D34AB}"/>
              </a:ext>
            </a:extLst>
          </p:cNvPr>
          <p:cNvPicPr>
            <a:picLocks noChangeAspect="1"/>
          </p:cNvPicPr>
          <p:nvPr/>
        </p:nvPicPr>
        <p:blipFill>
          <a:blip r:embed="rId2"/>
          <a:stretch>
            <a:fillRect/>
          </a:stretch>
        </p:blipFill>
        <p:spPr>
          <a:xfrm>
            <a:off x="7345180" y="4366071"/>
            <a:ext cx="2715004" cy="2305372"/>
          </a:xfrm>
          <a:prstGeom prst="rect">
            <a:avLst/>
          </a:prstGeom>
        </p:spPr>
      </p:pic>
      <p:pic>
        <p:nvPicPr>
          <p:cNvPr id="8" name="Picture 7">
            <a:extLst>
              <a:ext uri="{FF2B5EF4-FFF2-40B4-BE49-F238E27FC236}">
                <a16:creationId xmlns:a16="http://schemas.microsoft.com/office/drawing/2014/main" id="{CF33BD47-8A34-B1D1-39B6-0EF7582B0D6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059971" y="5088092"/>
            <a:ext cx="570417" cy="430665"/>
          </a:xfrm>
          <a:prstGeom prst="rect">
            <a:avLst/>
          </a:prstGeom>
        </p:spPr>
      </p:pic>
    </p:spTree>
    <p:extLst>
      <p:ext uri="{BB962C8B-B14F-4D97-AF65-F5344CB8AC3E}">
        <p14:creationId xmlns:p14="http://schemas.microsoft.com/office/powerpoint/2010/main" val="2025810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CDD55F8-D507-D6EB-2B0E-ED742C92CC2E}"/>
              </a:ext>
            </a:extLst>
          </p:cNvPr>
          <p:cNvPicPr>
            <a:picLocks noChangeAspect="1"/>
          </p:cNvPicPr>
          <p:nvPr/>
        </p:nvPicPr>
        <p:blipFill>
          <a:blip r:embed="rId2">
            <a:alphaModFix amt="35000"/>
          </a:blip>
          <a:stretch>
            <a:fillRect/>
          </a:stretch>
        </p:blipFill>
        <p:spPr>
          <a:xfrm>
            <a:off x="6303958" y="1146"/>
            <a:ext cx="5888042" cy="6856854"/>
          </a:xfrm>
          <a:prstGeom prst="rect">
            <a:avLst/>
          </a:prstGeom>
        </p:spPr>
      </p:pic>
      <p:sp>
        <p:nvSpPr>
          <p:cNvPr id="2" name="Title 1">
            <a:extLst>
              <a:ext uri="{FF2B5EF4-FFF2-40B4-BE49-F238E27FC236}">
                <a16:creationId xmlns:a16="http://schemas.microsoft.com/office/drawing/2014/main" id="{F9B7106B-F04A-E646-08CE-05BA4B5AA8A4}"/>
              </a:ext>
            </a:extLst>
          </p:cNvPr>
          <p:cNvSpPr>
            <a:spLocks noGrp="1"/>
          </p:cNvSpPr>
          <p:nvPr>
            <p:ph type="title"/>
          </p:nvPr>
        </p:nvSpPr>
        <p:spPr>
          <a:xfrm>
            <a:off x="1484311" y="685800"/>
            <a:ext cx="10018713" cy="1525249"/>
          </a:xfrm>
        </p:spPr>
        <p:txBody>
          <a:bodyPr/>
          <a:lstStyle/>
          <a:p>
            <a:r>
              <a:rPr lang="en-US" dirty="0"/>
              <a:t>Team Store:  www.SUSAstingrays.com/teamstore</a:t>
            </a:r>
          </a:p>
        </p:txBody>
      </p:sp>
      <p:sp>
        <p:nvSpPr>
          <p:cNvPr id="3" name="Text Placeholder 2">
            <a:extLst>
              <a:ext uri="{FF2B5EF4-FFF2-40B4-BE49-F238E27FC236}">
                <a16:creationId xmlns:a16="http://schemas.microsoft.com/office/drawing/2014/main" id="{CB9C5E69-336C-6770-A88F-9544CF5A29BF}"/>
              </a:ext>
            </a:extLst>
          </p:cNvPr>
          <p:cNvSpPr>
            <a:spLocks noGrp="1"/>
          </p:cNvSpPr>
          <p:nvPr>
            <p:ph type="body" idx="1"/>
          </p:nvPr>
        </p:nvSpPr>
        <p:spPr>
          <a:xfrm>
            <a:off x="1484311" y="2658533"/>
            <a:ext cx="4895056" cy="576262"/>
          </a:xfrm>
        </p:spPr>
        <p:txBody>
          <a:bodyPr/>
          <a:lstStyle/>
          <a:p>
            <a:pPr algn="ctr"/>
            <a:r>
              <a:rPr lang="en-US" sz="2000" dirty="0">
                <a:solidFill>
                  <a:schemeClr val="accent6">
                    <a:lumMod val="50000"/>
                  </a:schemeClr>
                </a:solidFill>
              </a:rPr>
              <a:t>REQUIRED PRACTICE GEAR FOR NAT-D, </a:t>
            </a:r>
          </a:p>
          <a:p>
            <a:pPr algn="ctr"/>
            <a:r>
              <a:rPr lang="en-US" sz="2000" dirty="0">
                <a:solidFill>
                  <a:schemeClr val="accent6">
                    <a:lumMod val="50000"/>
                  </a:schemeClr>
                </a:solidFill>
              </a:rPr>
              <a:t>SENIOR &amp; JUNIOR</a:t>
            </a:r>
          </a:p>
        </p:txBody>
      </p:sp>
      <p:sp>
        <p:nvSpPr>
          <p:cNvPr id="4" name="Content Placeholder 3">
            <a:extLst>
              <a:ext uri="{FF2B5EF4-FFF2-40B4-BE49-F238E27FC236}">
                <a16:creationId xmlns:a16="http://schemas.microsoft.com/office/drawing/2014/main" id="{18BB7821-EF72-7C29-82B3-896A30DC5ABC}"/>
              </a:ext>
            </a:extLst>
          </p:cNvPr>
          <p:cNvSpPr>
            <a:spLocks noGrp="1"/>
          </p:cNvSpPr>
          <p:nvPr>
            <p:ph sz="half" idx="2"/>
          </p:nvPr>
        </p:nvSpPr>
        <p:spPr>
          <a:xfrm>
            <a:off x="1484311" y="3335337"/>
            <a:ext cx="4895056" cy="2623228"/>
          </a:xfrm>
        </p:spPr>
        <p:txBody>
          <a:bodyPr>
            <a:normAutofit lnSpcReduction="10000"/>
          </a:bodyPr>
          <a:lstStyle/>
          <a:p>
            <a:r>
              <a:rPr lang="en-US" dirty="0"/>
              <a:t>Fins (shoe style)</a:t>
            </a:r>
          </a:p>
          <a:p>
            <a:r>
              <a:rPr lang="en-US" dirty="0"/>
              <a:t>Snorkel (swimmer style)</a:t>
            </a:r>
          </a:p>
          <a:p>
            <a:r>
              <a:rPr lang="en-US" dirty="0"/>
              <a:t>Pull buoy</a:t>
            </a:r>
          </a:p>
          <a:p>
            <a:r>
              <a:rPr lang="en-US" dirty="0"/>
              <a:t>Hand paddles</a:t>
            </a:r>
          </a:p>
          <a:p>
            <a:r>
              <a:rPr lang="en-US" dirty="0"/>
              <a:t>Tempo Trainer (Junior)</a:t>
            </a:r>
          </a:p>
          <a:p>
            <a:r>
              <a:rPr lang="en-US" dirty="0"/>
              <a:t>Pickleball, stretch cords, and other equipment as needed (Senior 2 &amp; Nat-D)</a:t>
            </a:r>
          </a:p>
        </p:txBody>
      </p:sp>
      <p:sp>
        <p:nvSpPr>
          <p:cNvPr id="5" name="Text Placeholder 4">
            <a:extLst>
              <a:ext uri="{FF2B5EF4-FFF2-40B4-BE49-F238E27FC236}">
                <a16:creationId xmlns:a16="http://schemas.microsoft.com/office/drawing/2014/main" id="{10A87AB7-1DE8-DF3C-5946-D85DD5F2C7AE}"/>
              </a:ext>
            </a:extLst>
          </p:cNvPr>
          <p:cNvSpPr>
            <a:spLocks noGrp="1"/>
          </p:cNvSpPr>
          <p:nvPr>
            <p:ph type="body" sz="quarter" idx="3"/>
          </p:nvPr>
        </p:nvSpPr>
        <p:spPr>
          <a:xfrm>
            <a:off x="6607967" y="2667000"/>
            <a:ext cx="4895057" cy="576262"/>
          </a:xfrm>
        </p:spPr>
        <p:txBody>
          <a:bodyPr/>
          <a:lstStyle/>
          <a:p>
            <a:pPr algn="ctr"/>
            <a:r>
              <a:rPr lang="en-US" sz="2000" dirty="0">
                <a:solidFill>
                  <a:schemeClr val="accent6">
                    <a:lumMod val="50000"/>
                  </a:schemeClr>
                </a:solidFill>
              </a:rPr>
              <a:t>REQUIRED PRACTICE GEAR FOR STINGRAYS</a:t>
            </a:r>
          </a:p>
        </p:txBody>
      </p:sp>
      <p:sp>
        <p:nvSpPr>
          <p:cNvPr id="6" name="Content Placeholder 5">
            <a:extLst>
              <a:ext uri="{FF2B5EF4-FFF2-40B4-BE49-F238E27FC236}">
                <a16:creationId xmlns:a16="http://schemas.microsoft.com/office/drawing/2014/main" id="{CFD5406D-F3FE-8B7D-4784-986378E26A78}"/>
              </a:ext>
            </a:extLst>
          </p:cNvPr>
          <p:cNvSpPr>
            <a:spLocks noGrp="1"/>
          </p:cNvSpPr>
          <p:nvPr>
            <p:ph sz="quarter" idx="4"/>
          </p:nvPr>
        </p:nvSpPr>
        <p:spPr>
          <a:xfrm>
            <a:off x="6607967" y="3335337"/>
            <a:ext cx="4895056" cy="1311614"/>
          </a:xfrm>
        </p:spPr>
        <p:txBody>
          <a:bodyPr>
            <a:normAutofit lnSpcReduction="10000"/>
          </a:bodyPr>
          <a:lstStyle/>
          <a:p>
            <a:r>
              <a:rPr lang="en-US" dirty="0"/>
              <a:t>Fins (shoe style)</a:t>
            </a:r>
          </a:p>
          <a:p>
            <a:r>
              <a:rPr lang="en-US" dirty="0"/>
              <a:t>Cap &amp; Goggles</a:t>
            </a:r>
          </a:p>
          <a:p>
            <a:r>
              <a:rPr lang="en-US" dirty="0"/>
              <a:t>Snorkel (swimmer style, front load)</a:t>
            </a:r>
          </a:p>
          <a:p>
            <a:endParaRPr lang="en-US" dirty="0"/>
          </a:p>
        </p:txBody>
      </p:sp>
      <p:sp>
        <p:nvSpPr>
          <p:cNvPr id="7" name="Content Placeholder 5">
            <a:extLst>
              <a:ext uri="{FF2B5EF4-FFF2-40B4-BE49-F238E27FC236}">
                <a16:creationId xmlns:a16="http://schemas.microsoft.com/office/drawing/2014/main" id="{0BCD0D22-C464-7A10-3C98-F443E4F5726F}"/>
              </a:ext>
            </a:extLst>
          </p:cNvPr>
          <p:cNvSpPr txBox="1">
            <a:spLocks/>
          </p:cNvSpPr>
          <p:nvPr/>
        </p:nvSpPr>
        <p:spPr>
          <a:xfrm>
            <a:off x="6607967" y="4646951"/>
            <a:ext cx="4895056" cy="1311614"/>
          </a:xfrm>
          <a:custGeom>
            <a:avLst/>
            <a:gdLst>
              <a:gd name="csX0" fmla="*/ 0 w 4895056"/>
              <a:gd name="csY0" fmla="*/ 0 h 1311614"/>
              <a:gd name="csX1" fmla="*/ 397043 w 4895056"/>
              <a:gd name="csY1" fmla="*/ 0 h 1311614"/>
              <a:gd name="csX2" fmla="*/ 989889 w 4895056"/>
              <a:gd name="csY2" fmla="*/ 0 h 1311614"/>
              <a:gd name="csX3" fmla="*/ 1631685 w 4895056"/>
              <a:gd name="csY3" fmla="*/ 0 h 1311614"/>
              <a:gd name="csX4" fmla="*/ 2273482 w 4895056"/>
              <a:gd name="csY4" fmla="*/ 0 h 1311614"/>
              <a:gd name="csX5" fmla="*/ 2915278 w 4895056"/>
              <a:gd name="csY5" fmla="*/ 0 h 1311614"/>
              <a:gd name="csX6" fmla="*/ 3508123 w 4895056"/>
              <a:gd name="csY6" fmla="*/ 0 h 1311614"/>
              <a:gd name="csX7" fmla="*/ 3905167 w 4895056"/>
              <a:gd name="csY7" fmla="*/ 0 h 1311614"/>
              <a:gd name="csX8" fmla="*/ 4351161 w 4895056"/>
              <a:gd name="csY8" fmla="*/ 0 h 1311614"/>
              <a:gd name="csX9" fmla="*/ 4895056 w 4895056"/>
              <a:gd name="csY9" fmla="*/ 0 h 1311614"/>
              <a:gd name="csX10" fmla="*/ 4895056 w 4895056"/>
              <a:gd name="csY10" fmla="*/ 450321 h 1311614"/>
              <a:gd name="csX11" fmla="*/ 4895056 w 4895056"/>
              <a:gd name="csY11" fmla="*/ 887525 h 1311614"/>
              <a:gd name="csX12" fmla="*/ 4895056 w 4895056"/>
              <a:gd name="csY12" fmla="*/ 1311614 h 1311614"/>
              <a:gd name="csX13" fmla="*/ 4400111 w 4895056"/>
              <a:gd name="csY13" fmla="*/ 1311614 h 1311614"/>
              <a:gd name="csX14" fmla="*/ 3905167 w 4895056"/>
              <a:gd name="csY14" fmla="*/ 1311614 h 1311614"/>
              <a:gd name="csX15" fmla="*/ 3459173 w 4895056"/>
              <a:gd name="csY15" fmla="*/ 1311614 h 1311614"/>
              <a:gd name="csX16" fmla="*/ 3013179 w 4895056"/>
              <a:gd name="csY16" fmla="*/ 1311614 h 1311614"/>
              <a:gd name="csX17" fmla="*/ 2616135 w 4895056"/>
              <a:gd name="csY17" fmla="*/ 1311614 h 1311614"/>
              <a:gd name="csX18" fmla="*/ 2170141 w 4895056"/>
              <a:gd name="csY18" fmla="*/ 1311614 h 1311614"/>
              <a:gd name="csX19" fmla="*/ 1675197 w 4895056"/>
              <a:gd name="csY19" fmla="*/ 1311614 h 1311614"/>
              <a:gd name="csX20" fmla="*/ 1131302 w 4895056"/>
              <a:gd name="csY20" fmla="*/ 1311614 h 1311614"/>
              <a:gd name="csX21" fmla="*/ 636357 w 4895056"/>
              <a:gd name="csY21" fmla="*/ 1311614 h 1311614"/>
              <a:gd name="csX22" fmla="*/ 0 w 4895056"/>
              <a:gd name="csY22" fmla="*/ 1311614 h 1311614"/>
              <a:gd name="csX23" fmla="*/ 0 w 4895056"/>
              <a:gd name="csY23" fmla="*/ 861293 h 1311614"/>
              <a:gd name="csX24" fmla="*/ 0 w 4895056"/>
              <a:gd name="csY24" fmla="*/ 463437 h 1311614"/>
              <a:gd name="csX25" fmla="*/ 0 w 4895056"/>
              <a:gd name="csY25" fmla="*/ 0 h 131161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4895056" h="1311614" fill="none" extrusionOk="0">
                <a:moveTo>
                  <a:pt x="0" y="0"/>
                </a:moveTo>
                <a:cubicBezTo>
                  <a:pt x="93376" y="-32356"/>
                  <a:pt x="303053" y="635"/>
                  <a:pt x="397043" y="0"/>
                </a:cubicBezTo>
                <a:cubicBezTo>
                  <a:pt x="491033" y="-635"/>
                  <a:pt x="794263" y="30249"/>
                  <a:pt x="989889" y="0"/>
                </a:cubicBezTo>
                <a:cubicBezTo>
                  <a:pt x="1185515" y="-30249"/>
                  <a:pt x="1481939" y="72279"/>
                  <a:pt x="1631685" y="0"/>
                </a:cubicBezTo>
                <a:cubicBezTo>
                  <a:pt x="1781431" y="-72279"/>
                  <a:pt x="2032522" y="30437"/>
                  <a:pt x="2273482" y="0"/>
                </a:cubicBezTo>
                <a:cubicBezTo>
                  <a:pt x="2514442" y="-30437"/>
                  <a:pt x="2628367" y="58447"/>
                  <a:pt x="2915278" y="0"/>
                </a:cubicBezTo>
                <a:cubicBezTo>
                  <a:pt x="3202189" y="-58447"/>
                  <a:pt x="3386027" y="67766"/>
                  <a:pt x="3508123" y="0"/>
                </a:cubicBezTo>
                <a:cubicBezTo>
                  <a:pt x="3630220" y="-67766"/>
                  <a:pt x="3764761" y="34374"/>
                  <a:pt x="3905167" y="0"/>
                </a:cubicBezTo>
                <a:cubicBezTo>
                  <a:pt x="4045573" y="-34374"/>
                  <a:pt x="4158532" y="44371"/>
                  <a:pt x="4351161" y="0"/>
                </a:cubicBezTo>
                <a:cubicBezTo>
                  <a:pt x="4543790" y="-44371"/>
                  <a:pt x="4676727" y="52237"/>
                  <a:pt x="4895056" y="0"/>
                </a:cubicBezTo>
                <a:cubicBezTo>
                  <a:pt x="4941214" y="152710"/>
                  <a:pt x="4873953" y="342731"/>
                  <a:pt x="4895056" y="450321"/>
                </a:cubicBezTo>
                <a:cubicBezTo>
                  <a:pt x="4916159" y="557911"/>
                  <a:pt x="4858927" y="744663"/>
                  <a:pt x="4895056" y="887525"/>
                </a:cubicBezTo>
                <a:cubicBezTo>
                  <a:pt x="4931185" y="1030387"/>
                  <a:pt x="4868300" y="1167357"/>
                  <a:pt x="4895056" y="1311614"/>
                </a:cubicBezTo>
                <a:cubicBezTo>
                  <a:pt x="4790163" y="1348887"/>
                  <a:pt x="4527350" y="1294366"/>
                  <a:pt x="4400111" y="1311614"/>
                </a:cubicBezTo>
                <a:cubicBezTo>
                  <a:pt x="4272873" y="1328862"/>
                  <a:pt x="4066908" y="1279603"/>
                  <a:pt x="3905167" y="1311614"/>
                </a:cubicBezTo>
                <a:cubicBezTo>
                  <a:pt x="3743426" y="1343625"/>
                  <a:pt x="3576576" y="1280592"/>
                  <a:pt x="3459173" y="1311614"/>
                </a:cubicBezTo>
                <a:cubicBezTo>
                  <a:pt x="3341770" y="1342636"/>
                  <a:pt x="3143682" y="1261894"/>
                  <a:pt x="3013179" y="1311614"/>
                </a:cubicBezTo>
                <a:cubicBezTo>
                  <a:pt x="2882676" y="1361334"/>
                  <a:pt x="2763229" y="1268368"/>
                  <a:pt x="2616135" y="1311614"/>
                </a:cubicBezTo>
                <a:cubicBezTo>
                  <a:pt x="2469041" y="1354860"/>
                  <a:pt x="2318720" y="1290693"/>
                  <a:pt x="2170141" y="1311614"/>
                </a:cubicBezTo>
                <a:cubicBezTo>
                  <a:pt x="2021562" y="1332535"/>
                  <a:pt x="1795287" y="1296585"/>
                  <a:pt x="1675197" y="1311614"/>
                </a:cubicBezTo>
                <a:cubicBezTo>
                  <a:pt x="1555107" y="1326643"/>
                  <a:pt x="1381655" y="1269894"/>
                  <a:pt x="1131302" y="1311614"/>
                </a:cubicBezTo>
                <a:cubicBezTo>
                  <a:pt x="880949" y="1353334"/>
                  <a:pt x="823602" y="1303730"/>
                  <a:pt x="636357" y="1311614"/>
                </a:cubicBezTo>
                <a:cubicBezTo>
                  <a:pt x="449113" y="1319498"/>
                  <a:pt x="288553" y="1306482"/>
                  <a:pt x="0" y="1311614"/>
                </a:cubicBezTo>
                <a:cubicBezTo>
                  <a:pt x="-27491" y="1173869"/>
                  <a:pt x="19418" y="1081815"/>
                  <a:pt x="0" y="861293"/>
                </a:cubicBezTo>
                <a:cubicBezTo>
                  <a:pt x="-19418" y="640771"/>
                  <a:pt x="22787" y="612212"/>
                  <a:pt x="0" y="463437"/>
                </a:cubicBezTo>
                <a:cubicBezTo>
                  <a:pt x="-22787" y="314662"/>
                  <a:pt x="54812" y="216101"/>
                  <a:pt x="0" y="0"/>
                </a:cubicBezTo>
                <a:close/>
              </a:path>
              <a:path w="4895056" h="1311614" stroke="0" extrusionOk="0">
                <a:moveTo>
                  <a:pt x="0" y="0"/>
                </a:moveTo>
                <a:cubicBezTo>
                  <a:pt x="169059" y="-32112"/>
                  <a:pt x="205756" y="7935"/>
                  <a:pt x="397043" y="0"/>
                </a:cubicBezTo>
                <a:cubicBezTo>
                  <a:pt x="588330" y="-7935"/>
                  <a:pt x="709887" y="740"/>
                  <a:pt x="843037" y="0"/>
                </a:cubicBezTo>
                <a:cubicBezTo>
                  <a:pt x="976187" y="-740"/>
                  <a:pt x="1138120" y="30014"/>
                  <a:pt x="1289031" y="0"/>
                </a:cubicBezTo>
                <a:cubicBezTo>
                  <a:pt x="1439942" y="-30014"/>
                  <a:pt x="1628213" y="46487"/>
                  <a:pt x="1783976" y="0"/>
                </a:cubicBezTo>
                <a:cubicBezTo>
                  <a:pt x="1939740" y="-46487"/>
                  <a:pt x="2094612" y="39137"/>
                  <a:pt x="2181019" y="0"/>
                </a:cubicBezTo>
                <a:cubicBezTo>
                  <a:pt x="2267426" y="-39137"/>
                  <a:pt x="2528449" y="32716"/>
                  <a:pt x="2724915" y="0"/>
                </a:cubicBezTo>
                <a:cubicBezTo>
                  <a:pt x="2921381" y="-32716"/>
                  <a:pt x="3142048" y="8534"/>
                  <a:pt x="3268810" y="0"/>
                </a:cubicBezTo>
                <a:cubicBezTo>
                  <a:pt x="3395573" y="-8534"/>
                  <a:pt x="3631007" y="26005"/>
                  <a:pt x="3763754" y="0"/>
                </a:cubicBezTo>
                <a:cubicBezTo>
                  <a:pt x="3896501" y="-26005"/>
                  <a:pt x="4186412" y="26065"/>
                  <a:pt x="4405550" y="0"/>
                </a:cubicBezTo>
                <a:cubicBezTo>
                  <a:pt x="4624688" y="-26065"/>
                  <a:pt x="4749585" y="17383"/>
                  <a:pt x="4895056" y="0"/>
                </a:cubicBezTo>
                <a:cubicBezTo>
                  <a:pt x="4912706" y="142051"/>
                  <a:pt x="4880561" y="237193"/>
                  <a:pt x="4895056" y="450321"/>
                </a:cubicBezTo>
                <a:cubicBezTo>
                  <a:pt x="4909551" y="663449"/>
                  <a:pt x="4885304" y="767437"/>
                  <a:pt x="4895056" y="848177"/>
                </a:cubicBezTo>
                <a:cubicBezTo>
                  <a:pt x="4904808" y="928917"/>
                  <a:pt x="4850272" y="1083632"/>
                  <a:pt x="4895056" y="1311614"/>
                </a:cubicBezTo>
                <a:cubicBezTo>
                  <a:pt x="4758788" y="1359139"/>
                  <a:pt x="4396712" y="1277815"/>
                  <a:pt x="4253260" y="1311614"/>
                </a:cubicBezTo>
                <a:cubicBezTo>
                  <a:pt x="4109808" y="1345413"/>
                  <a:pt x="4003049" y="1269016"/>
                  <a:pt x="3807266" y="1311614"/>
                </a:cubicBezTo>
                <a:cubicBezTo>
                  <a:pt x="3611483" y="1354212"/>
                  <a:pt x="3367118" y="1299953"/>
                  <a:pt x="3214420" y="1311614"/>
                </a:cubicBezTo>
                <a:cubicBezTo>
                  <a:pt x="3061722" y="1323275"/>
                  <a:pt x="2885205" y="1285377"/>
                  <a:pt x="2572624" y="1311614"/>
                </a:cubicBezTo>
                <a:cubicBezTo>
                  <a:pt x="2260043" y="1337851"/>
                  <a:pt x="2154110" y="1267791"/>
                  <a:pt x="2028729" y="1311614"/>
                </a:cubicBezTo>
                <a:cubicBezTo>
                  <a:pt x="1903348" y="1355437"/>
                  <a:pt x="1522641" y="1270878"/>
                  <a:pt x="1386933" y="1311614"/>
                </a:cubicBezTo>
                <a:cubicBezTo>
                  <a:pt x="1251225" y="1352350"/>
                  <a:pt x="1147061" y="1290840"/>
                  <a:pt x="940939" y="1311614"/>
                </a:cubicBezTo>
                <a:cubicBezTo>
                  <a:pt x="734817" y="1332388"/>
                  <a:pt x="436500" y="1219927"/>
                  <a:pt x="0" y="1311614"/>
                </a:cubicBezTo>
                <a:cubicBezTo>
                  <a:pt x="-21134" y="1179759"/>
                  <a:pt x="33621" y="1062126"/>
                  <a:pt x="0" y="848177"/>
                </a:cubicBezTo>
                <a:cubicBezTo>
                  <a:pt x="-33621" y="634228"/>
                  <a:pt x="44074" y="563835"/>
                  <a:pt x="0" y="384740"/>
                </a:cubicBezTo>
                <a:cubicBezTo>
                  <a:pt x="-44074" y="205645"/>
                  <a:pt x="43009" y="150703"/>
                  <a:pt x="0" y="0"/>
                </a:cubicBezTo>
                <a:close/>
              </a:path>
            </a:pathLst>
          </a:custGeom>
          <a:solidFill>
            <a:schemeClr val="accent2">
              <a:lumMod val="60000"/>
              <a:lumOff val="40000"/>
            </a:schemeClr>
          </a:solidFill>
          <a:ln w="28575">
            <a:solidFill>
              <a:schemeClr val="tx1"/>
            </a:solidFill>
            <a:extLst>
              <a:ext uri="{C807C97D-BFC1-408E-A445-0C87EB9F89A2}">
                <ask:lineSketchStyleProps xmlns:ask="http://schemas.microsoft.com/office/drawing/2018/sketchyshapes" sd="3820106001">
                  <a:prstGeom prst="rect">
                    <a:avLst/>
                  </a:prstGeom>
                  <ask:type>
                    <ask:lineSketchScribble/>
                  </ask:type>
                </ask:lineSketchStyleProps>
              </a:ext>
            </a:extLst>
          </a:ln>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9pPr>
          </a:lstStyle>
          <a:p>
            <a:pPr marL="0" indent="0" algn="ctr">
              <a:buNone/>
            </a:pPr>
            <a:r>
              <a:rPr lang="en-US" b="1" dirty="0"/>
              <a:t>FIN &amp; PADDLES EXCHANGE DAY</a:t>
            </a:r>
          </a:p>
          <a:p>
            <a:pPr marL="0" indent="0" algn="ctr">
              <a:buNone/>
            </a:pPr>
            <a:r>
              <a:rPr lang="en-US" b="1" dirty="0"/>
              <a:t>Monday, October 12</a:t>
            </a:r>
          </a:p>
          <a:p>
            <a:pPr marL="0" indent="0" algn="ctr">
              <a:buNone/>
            </a:pPr>
            <a:r>
              <a:rPr lang="en-US" b="1" dirty="0"/>
              <a:t>6-7 PM at WCCC</a:t>
            </a:r>
          </a:p>
        </p:txBody>
      </p:sp>
    </p:spTree>
    <p:extLst>
      <p:ext uri="{BB962C8B-B14F-4D97-AF65-F5344CB8AC3E}">
        <p14:creationId xmlns:p14="http://schemas.microsoft.com/office/powerpoint/2010/main" val="3819056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6E17ED08-6D65-BD78-7D97-46148F7FBA7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5070BB5C-F05E-6B0D-E168-86B0CC65C6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712A8585-A24C-57E9-0E24-8A0D9374B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10" name="Freeform 7">
              <a:extLst>
                <a:ext uri="{FF2B5EF4-FFF2-40B4-BE49-F238E27FC236}">
                  <a16:creationId xmlns:a16="http://schemas.microsoft.com/office/drawing/2014/main" id="{461F6420-DED4-E683-61E7-B29F668DA8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11" name="Freeform 9">
              <a:extLst>
                <a:ext uri="{FF2B5EF4-FFF2-40B4-BE49-F238E27FC236}">
                  <a16:creationId xmlns:a16="http://schemas.microsoft.com/office/drawing/2014/main" id="{78565022-264A-C2F9-4D1F-32DE97496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12" name="Freeform 10">
              <a:extLst>
                <a:ext uri="{FF2B5EF4-FFF2-40B4-BE49-F238E27FC236}">
                  <a16:creationId xmlns:a16="http://schemas.microsoft.com/office/drawing/2014/main" id="{24AF81AB-265F-94AF-D577-EE700F225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13" name="Freeform 11">
              <a:extLst>
                <a:ext uri="{FF2B5EF4-FFF2-40B4-BE49-F238E27FC236}">
                  <a16:creationId xmlns:a16="http://schemas.microsoft.com/office/drawing/2014/main" id="{3F25CDA1-B7D6-F4EA-B9B3-59CEE11C6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14" name="Freeform 12">
              <a:extLst>
                <a:ext uri="{FF2B5EF4-FFF2-40B4-BE49-F238E27FC236}">
                  <a16:creationId xmlns:a16="http://schemas.microsoft.com/office/drawing/2014/main" id="{144E311C-AC5A-7FA7-4F9E-7413EC87B5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16" name="Rectangle 15">
            <a:extLst>
              <a:ext uri="{FF2B5EF4-FFF2-40B4-BE49-F238E27FC236}">
                <a16:creationId xmlns:a16="http://schemas.microsoft.com/office/drawing/2014/main" id="{34BA3125-F1E6-5C55-9450-4AAE1A4FD7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 name="Group 17">
            <a:extLst>
              <a:ext uri="{FF2B5EF4-FFF2-40B4-BE49-F238E27FC236}">
                <a16:creationId xmlns:a16="http://schemas.microsoft.com/office/drawing/2014/main" id="{615A1773-E680-700B-3F11-D3C882CC4C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19" name="Freeform 6">
              <a:extLst>
                <a:ext uri="{FF2B5EF4-FFF2-40B4-BE49-F238E27FC236}">
                  <a16:creationId xmlns:a16="http://schemas.microsoft.com/office/drawing/2014/main" id="{E7378249-B4E9-4047-4802-0C28B9FE3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0" name="Freeform 7">
              <a:extLst>
                <a:ext uri="{FF2B5EF4-FFF2-40B4-BE49-F238E27FC236}">
                  <a16:creationId xmlns:a16="http://schemas.microsoft.com/office/drawing/2014/main" id="{B0552FA6-915C-4B69-4BFB-50999D0D0D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txBody>
            <a:bodyPr/>
            <a:lstStyle/>
            <a:p>
              <a:endParaRPr lang="en-US"/>
            </a:p>
          </p:txBody>
        </p:sp>
        <p:sp>
          <p:nvSpPr>
            <p:cNvPr id="21" name="Freeform 12">
              <a:extLst>
                <a:ext uri="{FF2B5EF4-FFF2-40B4-BE49-F238E27FC236}">
                  <a16:creationId xmlns:a16="http://schemas.microsoft.com/office/drawing/2014/main" id="{898A4505-64C8-E056-5977-5945973FE4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txBody>
            <a:bodyPr/>
            <a:lstStyle/>
            <a:p>
              <a:endParaRPr lang="en-US"/>
            </a:p>
          </p:txBody>
        </p:sp>
        <p:sp>
          <p:nvSpPr>
            <p:cNvPr id="22" name="Freeform 13">
              <a:extLst>
                <a:ext uri="{FF2B5EF4-FFF2-40B4-BE49-F238E27FC236}">
                  <a16:creationId xmlns:a16="http://schemas.microsoft.com/office/drawing/2014/main" id="{B48CB590-393B-33FC-62DB-619B0E7E6B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3" name="Freeform 14">
              <a:extLst>
                <a:ext uri="{FF2B5EF4-FFF2-40B4-BE49-F238E27FC236}">
                  <a16:creationId xmlns:a16="http://schemas.microsoft.com/office/drawing/2014/main" id="{1EF2BF3C-7142-9C8E-EE02-AB691ED306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4" name="Freeform 15">
              <a:extLst>
                <a:ext uri="{FF2B5EF4-FFF2-40B4-BE49-F238E27FC236}">
                  <a16:creationId xmlns:a16="http://schemas.microsoft.com/office/drawing/2014/main" id="{96F193D0-6B93-4FAB-188C-61F3367B6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txBody>
            <a:bodyPr/>
            <a:lstStyle/>
            <a:p>
              <a:endParaRPr lang="en-US"/>
            </a:p>
          </p:txBody>
        </p:sp>
      </p:grpSp>
      <p:sp>
        <p:nvSpPr>
          <p:cNvPr id="2" name="Title 1">
            <a:extLst>
              <a:ext uri="{FF2B5EF4-FFF2-40B4-BE49-F238E27FC236}">
                <a16:creationId xmlns:a16="http://schemas.microsoft.com/office/drawing/2014/main" id="{5DE6CD13-22F7-D37A-1A8D-E2B1777B9CB8}"/>
              </a:ext>
            </a:extLst>
          </p:cNvPr>
          <p:cNvSpPr>
            <a:spLocks noGrp="1"/>
          </p:cNvSpPr>
          <p:nvPr>
            <p:ph type="title"/>
          </p:nvPr>
        </p:nvSpPr>
        <p:spPr>
          <a:xfrm>
            <a:off x="1018190" y="924232"/>
            <a:ext cx="8174971" cy="3285866"/>
          </a:xfrm>
        </p:spPr>
        <p:txBody>
          <a:bodyPr vert="horz" lIns="91440" tIns="45720" rIns="91440" bIns="45720" rtlCol="0" anchor="b">
            <a:normAutofit/>
          </a:bodyPr>
          <a:lstStyle/>
          <a:p>
            <a:pPr algn="l"/>
            <a:r>
              <a:rPr lang="en-US" sz="6200" dirty="0"/>
              <a:t>Financial Information</a:t>
            </a:r>
          </a:p>
        </p:txBody>
      </p:sp>
      <p:sp>
        <p:nvSpPr>
          <p:cNvPr id="3" name="Text Placeholder 2">
            <a:extLst>
              <a:ext uri="{FF2B5EF4-FFF2-40B4-BE49-F238E27FC236}">
                <a16:creationId xmlns:a16="http://schemas.microsoft.com/office/drawing/2014/main" id="{30367392-8D8E-A8D4-3434-B5354C230060}"/>
              </a:ext>
            </a:extLst>
          </p:cNvPr>
          <p:cNvSpPr>
            <a:spLocks noGrp="1"/>
          </p:cNvSpPr>
          <p:nvPr>
            <p:ph type="body" idx="1"/>
          </p:nvPr>
        </p:nvSpPr>
        <p:spPr>
          <a:xfrm>
            <a:off x="1018190" y="4210098"/>
            <a:ext cx="7178070" cy="863348"/>
          </a:xfrm>
        </p:spPr>
        <p:txBody>
          <a:bodyPr vert="horz" lIns="91440" tIns="45720" rIns="91440" bIns="45720" rtlCol="0" anchor="t">
            <a:normAutofit/>
          </a:bodyPr>
          <a:lstStyle/>
          <a:p>
            <a:pPr algn="l"/>
            <a:r>
              <a:rPr lang="en-US" sz="2100" dirty="0"/>
              <a:t>Changes &amp; Due Dates</a:t>
            </a:r>
          </a:p>
        </p:txBody>
      </p:sp>
    </p:spTree>
    <p:extLst>
      <p:ext uri="{BB962C8B-B14F-4D97-AF65-F5344CB8AC3E}">
        <p14:creationId xmlns:p14="http://schemas.microsoft.com/office/powerpoint/2010/main" val="762681402"/>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86CFB-5AFC-44EE-3856-74AB23E71C6C}"/>
              </a:ext>
            </a:extLst>
          </p:cNvPr>
          <p:cNvSpPr>
            <a:spLocks noGrp="1"/>
          </p:cNvSpPr>
          <p:nvPr>
            <p:ph type="title"/>
          </p:nvPr>
        </p:nvSpPr>
        <p:spPr>
          <a:xfrm>
            <a:off x="1978700" y="1648918"/>
            <a:ext cx="6316428" cy="894412"/>
          </a:xfrm>
        </p:spPr>
        <p:txBody>
          <a:bodyPr/>
          <a:lstStyle/>
          <a:p>
            <a:r>
              <a:rPr lang="en-US" b="1" dirty="0">
                <a:hlinkClick r:id="rId2"/>
              </a:rPr>
              <a:t>SUSA Financial Page</a:t>
            </a:r>
          </a:p>
        </p:txBody>
      </p:sp>
      <p:sp>
        <p:nvSpPr>
          <p:cNvPr id="3" name="TextBox 2">
            <a:extLst>
              <a:ext uri="{FF2B5EF4-FFF2-40B4-BE49-F238E27FC236}">
                <a16:creationId xmlns:a16="http://schemas.microsoft.com/office/drawing/2014/main" id="{6AEF1056-296A-9059-3280-2914A99C308B}"/>
              </a:ext>
            </a:extLst>
          </p:cNvPr>
          <p:cNvSpPr txBox="1"/>
          <p:nvPr/>
        </p:nvSpPr>
        <p:spPr>
          <a:xfrm>
            <a:off x="3432748" y="2438399"/>
            <a:ext cx="6445770" cy="2123658"/>
          </a:xfrm>
          <a:prstGeom prst="rect">
            <a:avLst/>
          </a:prstGeom>
          <a:noFill/>
        </p:spPr>
        <p:txBody>
          <a:bodyPr wrap="square" rtlCol="0">
            <a:spAutoFit/>
          </a:bodyPr>
          <a:lstStyle/>
          <a:p>
            <a:r>
              <a:rPr lang="en-US" sz="2400" dirty="0"/>
              <a:t>What you’ll find:</a:t>
            </a:r>
          </a:p>
          <a:p>
            <a:pPr marL="742950" lvl="1" indent="-285750">
              <a:buFont typeface="Arial" panose="020B0604020202020204" pitchFamily="34" charset="0"/>
              <a:buChar char="•"/>
            </a:pPr>
            <a:r>
              <a:rPr lang="en-US" dirty="0"/>
              <a:t>Financial Responsibility Contract</a:t>
            </a:r>
          </a:p>
          <a:p>
            <a:pPr marL="742950" lvl="1" indent="-285750">
              <a:buFont typeface="Arial" panose="020B0604020202020204" pitchFamily="34" charset="0"/>
              <a:buChar char="•"/>
            </a:pPr>
            <a:r>
              <a:rPr lang="en-US" dirty="0"/>
              <a:t>Billing Policy</a:t>
            </a:r>
          </a:p>
          <a:p>
            <a:pPr marL="742950" lvl="1" indent="-285750">
              <a:buFont typeface="Arial" panose="020B0604020202020204" pitchFamily="34" charset="0"/>
              <a:buChar char="•"/>
            </a:pPr>
            <a:r>
              <a:rPr lang="en-US" dirty="0"/>
              <a:t>HOLD Request Form</a:t>
            </a:r>
          </a:p>
          <a:p>
            <a:pPr marL="742950" lvl="1" indent="-285750">
              <a:buFont typeface="Arial" panose="020B0604020202020204" pitchFamily="34" charset="0"/>
              <a:buChar char="•"/>
            </a:pPr>
            <a:r>
              <a:rPr lang="en-US" dirty="0"/>
              <a:t>30-Day Notice of Cancellation Form</a:t>
            </a:r>
          </a:p>
          <a:p>
            <a:pPr marL="742950" lvl="1" indent="-285750">
              <a:buFont typeface="Arial" panose="020B0604020202020204" pitchFamily="34" charset="0"/>
              <a:buChar char="•"/>
            </a:pPr>
            <a:r>
              <a:rPr lang="en-US" dirty="0"/>
              <a:t>Scholarship Application</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621036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39A03-A763-36F2-140A-0932740B16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224E72-5AA0-8332-3BC5-3630752B894A}"/>
              </a:ext>
            </a:extLst>
          </p:cNvPr>
          <p:cNvSpPr>
            <a:spLocks noGrp="1"/>
          </p:cNvSpPr>
          <p:nvPr>
            <p:ph type="title"/>
          </p:nvPr>
        </p:nvSpPr>
        <p:spPr>
          <a:xfrm>
            <a:off x="1019617" y="841047"/>
            <a:ext cx="5755938" cy="1053059"/>
          </a:xfrm>
        </p:spPr>
        <p:txBody>
          <a:bodyPr/>
          <a:lstStyle/>
          <a:p>
            <a:r>
              <a:rPr lang="en-US" b="1" dirty="0">
                <a:solidFill>
                  <a:schemeClr val="accent6">
                    <a:lumMod val="75000"/>
                  </a:schemeClr>
                </a:solidFill>
              </a:rPr>
              <a:t>Highlights from FRC</a:t>
            </a:r>
          </a:p>
        </p:txBody>
      </p:sp>
      <p:sp>
        <p:nvSpPr>
          <p:cNvPr id="5" name="TextBox 4">
            <a:extLst>
              <a:ext uri="{FF2B5EF4-FFF2-40B4-BE49-F238E27FC236}">
                <a16:creationId xmlns:a16="http://schemas.microsoft.com/office/drawing/2014/main" id="{52D17DB2-0BD7-29AB-3401-204E4D46307E}"/>
              </a:ext>
            </a:extLst>
          </p:cNvPr>
          <p:cNvSpPr txBox="1"/>
          <p:nvPr/>
        </p:nvSpPr>
        <p:spPr>
          <a:xfrm>
            <a:off x="2503358" y="1894106"/>
            <a:ext cx="6225914" cy="4524315"/>
          </a:xfrm>
          <a:prstGeom prst="rect">
            <a:avLst/>
          </a:prstGeom>
          <a:solidFill>
            <a:schemeClr val="accent3">
              <a:lumMod val="60000"/>
              <a:lumOff val="40000"/>
            </a:schemeClr>
          </a:solidFill>
        </p:spPr>
        <p:txBody>
          <a:bodyPr wrap="square" rtlCol="0">
            <a:spAutoFit/>
          </a:bodyPr>
          <a:lstStyle/>
          <a:p>
            <a:pPr marL="285750" indent="-285750">
              <a:buFont typeface="Arial" panose="020B0604020202020204" pitchFamily="34" charset="0"/>
              <a:buChar char="•"/>
            </a:pPr>
            <a:r>
              <a:rPr lang="en-US" b="1" dirty="0">
                <a:solidFill>
                  <a:schemeClr val="accent5">
                    <a:lumMod val="75000"/>
                  </a:schemeClr>
                </a:solidFill>
              </a:rPr>
              <a:t>USA Swimming Membership is REQUIRED for all </a:t>
            </a:r>
            <a:r>
              <a:rPr lang="en-US" dirty="0"/>
              <a:t>competition team members (and recommended for Pre-Team A) every year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chemeClr val="accent5">
                    <a:lumMod val="75000"/>
                  </a:schemeClr>
                </a:solidFill>
              </a:rPr>
              <a:t>Team Service Obligation</a:t>
            </a:r>
          </a:p>
          <a:p>
            <a:pPr marL="742950" lvl="1" indent="-285750">
              <a:buFont typeface="Arial" panose="020B0604020202020204" pitchFamily="34" charset="0"/>
              <a:buChar char="•"/>
            </a:pPr>
            <a:r>
              <a:rPr lang="en-US" dirty="0"/>
              <a:t>15 credits per family/year</a:t>
            </a:r>
          </a:p>
          <a:p>
            <a:pPr marL="742950" lvl="1" indent="-285750">
              <a:buFont typeface="Arial" panose="020B0604020202020204" pitchFamily="34" charset="0"/>
              <a:buChar char="•"/>
            </a:pPr>
            <a:r>
              <a:rPr lang="en-US" dirty="0"/>
              <a:t>CREDITS, not hours</a:t>
            </a:r>
          </a:p>
          <a:p>
            <a:pPr marL="742950" lvl="1" indent="-285750">
              <a:buFont typeface="Arial" panose="020B0604020202020204" pitchFamily="34" charset="0"/>
              <a:buChar char="•"/>
            </a:pPr>
            <a:r>
              <a:rPr lang="en-US" dirty="0"/>
              <a:t>Year = June 1-May 24</a:t>
            </a:r>
          </a:p>
          <a:p>
            <a:pPr lvl="1"/>
            <a:endParaRPr lang="en-US" b="1" dirty="0">
              <a:solidFill>
                <a:schemeClr val="accent5">
                  <a:lumMod val="75000"/>
                </a:schemeClr>
              </a:solidFill>
            </a:endParaRPr>
          </a:p>
          <a:p>
            <a:pPr marL="285750" indent="-285750">
              <a:buFont typeface="Arial" panose="020B0604020202020204" pitchFamily="34" charset="0"/>
              <a:buChar char="•"/>
            </a:pPr>
            <a:r>
              <a:rPr lang="en-US" b="1" dirty="0">
                <a:solidFill>
                  <a:schemeClr val="accent5">
                    <a:lumMod val="75000"/>
                  </a:schemeClr>
                </a:solidFill>
              </a:rPr>
              <a:t>Family Fundraising Commitment</a:t>
            </a:r>
          </a:p>
          <a:p>
            <a:pPr marL="742950" lvl="1" indent="-285750">
              <a:buFont typeface="Arial" panose="020B0604020202020204" pitchFamily="34" charset="0"/>
              <a:buChar char="•"/>
            </a:pPr>
            <a:r>
              <a:rPr lang="en-US" dirty="0"/>
              <a:t>CHANGED THIS YEAR – now $200 for all families/year</a:t>
            </a:r>
          </a:p>
          <a:p>
            <a:pPr marL="742950" lvl="1" indent="-285750">
              <a:buFont typeface="Arial" panose="020B0604020202020204" pitchFamily="34" charset="0"/>
              <a:buChar char="•"/>
            </a:pPr>
            <a:r>
              <a:rPr lang="en-US" dirty="0"/>
              <a:t>Regardless of team fundraiser (some families do their own)</a:t>
            </a:r>
          </a:p>
          <a:p>
            <a:pPr marL="742950" lvl="1" indent="-285750">
              <a:buFont typeface="Arial" panose="020B0604020202020204" pitchFamily="34" charset="0"/>
              <a:buChar char="•"/>
            </a:pPr>
            <a:r>
              <a:rPr lang="en-US" dirty="0"/>
              <a:t>Splash-a-Thon is in May</a:t>
            </a:r>
          </a:p>
          <a:p>
            <a:pPr marL="742950" lvl="1" indent="-285750">
              <a:buFont typeface="Arial" panose="020B0604020202020204" pitchFamily="34" charset="0"/>
              <a:buChar char="•"/>
            </a:pPr>
            <a:r>
              <a:rPr lang="en-US" dirty="0"/>
              <a:t>Year = June 1-May 24</a:t>
            </a:r>
          </a:p>
          <a:p>
            <a:endParaRPr lang="en-US" dirty="0"/>
          </a:p>
        </p:txBody>
      </p:sp>
    </p:spTree>
    <p:extLst>
      <p:ext uri="{BB962C8B-B14F-4D97-AF65-F5344CB8AC3E}">
        <p14:creationId xmlns:p14="http://schemas.microsoft.com/office/powerpoint/2010/main" val="3154573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68AB9-3C4B-7F87-1DDA-E67AC25766F1}"/>
              </a:ext>
            </a:extLst>
          </p:cNvPr>
          <p:cNvSpPr>
            <a:spLocks noGrp="1"/>
          </p:cNvSpPr>
          <p:nvPr>
            <p:ph type="title"/>
          </p:nvPr>
        </p:nvSpPr>
        <p:spPr>
          <a:xfrm>
            <a:off x="914686" y="841920"/>
            <a:ext cx="5755938" cy="1053059"/>
          </a:xfrm>
        </p:spPr>
        <p:txBody>
          <a:bodyPr/>
          <a:lstStyle/>
          <a:p>
            <a:r>
              <a:rPr lang="en-US" b="1" dirty="0">
                <a:solidFill>
                  <a:schemeClr val="accent6">
                    <a:lumMod val="75000"/>
                  </a:schemeClr>
                </a:solidFill>
              </a:rPr>
              <a:t>Highlights from FRC</a:t>
            </a:r>
          </a:p>
        </p:txBody>
      </p:sp>
      <p:sp>
        <p:nvSpPr>
          <p:cNvPr id="5" name="TextBox 4">
            <a:extLst>
              <a:ext uri="{FF2B5EF4-FFF2-40B4-BE49-F238E27FC236}">
                <a16:creationId xmlns:a16="http://schemas.microsoft.com/office/drawing/2014/main" id="{4FC8C525-EBF3-37BF-59CB-B29848B672E8}"/>
              </a:ext>
            </a:extLst>
          </p:cNvPr>
          <p:cNvSpPr txBox="1"/>
          <p:nvPr/>
        </p:nvSpPr>
        <p:spPr>
          <a:xfrm>
            <a:off x="2473378" y="2418761"/>
            <a:ext cx="6225914" cy="3693319"/>
          </a:xfrm>
          <a:prstGeom prst="rect">
            <a:avLst/>
          </a:prstGeom>
          <a:solidFill>
            <a:schemeClr val="accent3">
              <a:lumMod val="60000"/>
              <a:lumOff val="40000"/>
            </a:schemeClr>
          </a:solidFill>
        </p:spPr>
        <p:txBody>
          <a:bodyPr wrap="square" rtlCol="0">
            <a:spAutoFit/>
          </a:bodyPr>
          <a:lstStyle/>
          <a:p>
            <a:pPr marL="285750" indent="-285750">
              <a:buFont typeface="Arial" panose="020B0604020202020204" pitchFamily="34" charset="0"/>
              <a:buChar char="•"/>
            </a:pPr>
            <a:r>
              <a:rPr lang="en-US" dirty="0"/>
              <a:t>Billing continues until 30-Day Notice Form is submitted.</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t>HOLD membership </a:t>
            </a:r>
            <a:r>
              <a:rPr lang="en-US" dirty="0"/>
              <a:t>is up to 2 months; a credit is placed on your account, but everything continues as if the swimmer is active (even though they are not attending).  This holds a spot in their group and continues communication.</a:t>
            </a:r>
          </a:p>
          <a:p>
            <a:endParaRPr lang="en-US" dirty="0"/>
          </a:p>
          <a:p>
            <a:pPr marL="285750" indent="-285750">
              <a:buFont typeface="Arial" panose="020B0604020202020204" pitchFamily="34" charset="0"/>
              <a:buChar char="•"/>
            </a:pPr>
            <a:r>
              <a:rPr lang="en-US" dirty="0"/>
              <a:t>Unfulfilled service hours and fundraising are charged for the seasons swimmer was active ($80/season Fundraising; $10 per hour)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Seasons are Aug 1-Nov 30, Dec 1-Mar 31, Apr 1-July 31</a:t>
            </a:r>
          </a:p>
          <a:p>
            <a:endParaRPr lang="en-US" dirty="0"/>
          </a:p>
        </p:txBody>
      </p:sp>
      <p:sp>
        <p:nvSpPr>
          <p:cNvPr id="9" name="TextBox 8">
            <a:extLst>
              <a:ext uri="{FF2B5EF4-FFF2-40B4-BE49-F238E27FC236}">
                <a16:creationId xmlns:a16="http://schemas.microsoft.com/office/drawing/2014/main" id="{7D4F71EA-AB1B-0AB8-4A12-0A501555DF1C}"/>
              </a:ext>
            </a:extLst>
          </p:cNvPr>
          <p:cNvSpPr txBox="1"/>
          <p:nvPr/>
        </p:nvSpPr>
        <p:spPr>
          <a:xfrm>
            <a:off x="1861278" y="1894979"/>
            <a:ext cx="6225914" cy="400110"/>
          </a:xfrm>
          <a:prstGeom prst="rect">
            <a:avLst/>
          </a:prstGeom>
          <a:noFill/>
        </p:spPr>
        <p:txBody>
          <a:bodyPr wrap="square" rtlCol="0">
            <a:spAutoFit/>
          </a:bodyPr>
          <a:lstStyle/>
          <a:p>
            <a:r>
              <a:rPr lang="en-US" sz="2000" b="1" dirty="0"/>
              <a:t>When swimmers quit or take a break…</a:t>
            </a:r>
          </a:p>
        </p:txBody>
      </p:sp>
    </p:spTree>
    <p:extLst>
      <p:ext uri="{BB962C8B-B14F-4D97-AF65-F5344CB8AC3E}">
        <p14:creationId xmlns:p14="http://schemas.microsoft.com/office/powerpoint/2010/main" val="2437090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9A061E-6F4C-3C21-79D7-F6BDA9497E76}"/>
            </a:ext>
          </a:extLst>
        </p:cNvPr>
        <p:cNvGrpSpPr/>
        <p:nvPr/>
      </p:nvGrpSpPr>
      <p:grpSpPr>
        <a:xfrm>
          <a:off x="0" y="0"/>
          <a:ext cx="0" cy="0"/>
          <a:chOff x="0" y="0"/>
          <a:chExt cx="0" cy="0"/>
        </a:xfrm>
      </p:grpSpPr>
      <p:grpSp>
        <p:nvGrpSpPr>
          <p:cNvPr id="29" name="Group 28">
            <a:extLst>
              <a:ext uri="{FF2B5EF4-FFF2-40B4-BE49-F238E27FC236}">
                <a16:creationId xmlns:a16="http://schemas.microsoft.com/office/drawing/2014/main" id="{08F94D66-27EC-4CB8-8226-D7F41C1618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30" name="Freeform 6">
              <a:extLst>
                <a:ext uri="{FF2B5EF4-FFF2-40B4-BE49-F238E27FC236}">
                  <a16:creationId xmlns:a16="http://schemas.microsoft.com/office/drawing/2014/main" id="{1A53964C-7D93-4C48-A4A6-C4C2C393C5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31" name="Freeform 7">
              <a:extLst>
                <a:ext uri="{FF2B5EF4-FFF2-40B4-BE49-F238E27FC236}">
                  <a16:creationId xmlns:a16="http://schemas.microsoft.com/office/drawing/2014/main" id="{9C944EEC-539E-4389-8785-58E65D04E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32" name="Freeform 9">
              <a:extLst>
                <a:ext uri="{FF2B5EF4-FFF2-40B4-BE49-F238E27FC236}">
                  <a16:creationId xmlns:a16="http://schemas.microsoft.com/office/drawing/2014/main" id="{7836EB7E-895C-4D68-B92E-312B371CB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33" name="Freeform 10">
              <a:extLst>
                <a:ext uri="{FF2B5EF4-FFF2-40B4-BE49-F238E27FC236}">
                  <a16:creationId xmlns:a16="http://schemas.microsoft.com/office/drawing/2014/main" id="{0F29242B-8CE7-4636-B326-4BEE42EB6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34" name="Freeform 11">
              <a:extLst>
                <a:ext uri="{FF2B5EF4-FFF2-40B4-BE49-F238E27FC236}">
                  <a16:creationId xmlns:a16="http://schemas.microsoft.com/office/drawing/2014/main" id="{4D0B8E9A-7727-4AD9-974E-8815F0B20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35" name="Freeform 12">
              <a:extLst>
                <a:ext uri="{FF2B5EF4-FFF2-40B4-BE49-F238E27FC236}">
                  <a16:creationId xmlns:a16="http://schemas.microsoft.com/office/drawing/2014/main" id="{1CD6C65C-71BE-4549-926A-1C1135FD06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37" name="Rectangle 36">
            <a:extLst>
              <a:ext uri="{FF2B5EF4-FFF2-40B4-BE49-F238E27FC236}">
                <a16:creationId xmlns:a16="http://schemas.microsoft.com/office/drawing/2014/main" id="{F64080D6-34DE-4277-97CC-2FB381284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8117593-89D1-D4FB-6468-1EFC5B33C675}"/>
              </a:ext>
            </a:extLst>
          </p:cNvPr>
          <p:cNvPicPr>
            <a:picLocks noChangeAspect="1"/>
          </p:cNvPicPr>
          <p:nvPr/>
        </p:nvPicPr>
        <p:blipFill>
          <a:blip r:embed="rId2">
            <a:alphaModFix amt="40000"/>
          </a:blip>
          <a:srcRect l="19590" r="38222"/>
          <a:stretch>
            <a:fillRect/>
          </a:stretch>
        </p:blipFill>
        <p:spPr>
          <a:xfrm rot="5400000">
            <a:off x="2667000" y="-2667000"/>
            <a:ext cx="6858000" cy="12192000"/>
          </a:xfrm>
          <a:prstGeom prst="rect">
            <a:avLst/>
          </a:prstGeom>
        </p:spPr>
      </p:pic>
      <p:sp>
        <p:nvSpPr>
          <p:cNvPr id="2" name="Title 1">
            <a:extLst>
              <a:ext uri="{FF2B5EF4-FFF2-40B4-BE49-F238E27FC236}">
                <a16:creationId xmlns:a16="http://schemas.microsoft.com/office/drawing/2014/main" id="{3DDB83E0-8F8C-174D-D3D2-5C708D5DF787}"/>
              </a:ext>
            </a:extLst>
          </p:cNvPr>
          <p:cNvSpPr>
            <a:spLocks noGrp="1"/>
          </p:cNvSpPr>
          <p:nvPr>
            <p:ph type="title"/>
          </p:nvPr>
        </p:nvSpPr>
        <p:spPr>
          <a:xfrm>
            <a:off x="2983439" y="812801"/>
            <a:ext cx="8574622" cy="2616199"/>
          </a:xfrm>
        </p:spPr>
        <p:txBody>
          <a:bodyPr vert="horz" lIns="91440" tIns="45720" rIns="91440" bIns="45720" rtlCol="0" anchor="b">
            <a:normAutofit/>
          </a:bodyPr>
          <a:lstStyle/>
          <a:p>
            <a:r>
              <a:rPr lang="en-US" sz="6000" dirty="0"/>
              <a:t>Be Involved!</a:t>
            </a:r>
          </a:p>
        </p:txBody>
      </p:sp>
      <p:sp>
        <p:nvSpPr>
          <p:cNvPr id="3" name="Text Placeholder 2">
            <a:extLst>
              <a:ext uri="{FF2B5EF4-FFF2-40B4-BE49-F238E27FC236}">
                <a16:creationId xmlns:a16="http://schemas.microsoft.com/office/drawing/2014/main" id="{789D45DC-E6DE-B5D8-B7A1-73203FC8D54E}"/>
              </a:ext>
            </a:extLst>
          </p:cNvPr>
          <p:cNvSpPr>
            <a:spLocks noGrp="1"/>
          </p:cNvSpPr>
          <p:nvPr>
            <p:ph type="body" idx="1"/>
          </p:nvPr>
        </p:nvSpPr>
        <p:spPr>
          <a:xfrm>
            <a:off x="4377005" y="3329516"/>
            <a:ext cx="6987645" cy="1388534"/>
          </a:xfrm>
        </p:spPr>
        <p:txBody>
          <a:bodyPr vert="horz" lIns="91440" tIns="45720" rIns="91440" bIns="45720" rtlCol="0" anchor="t">
            <a:normAutofit/>
          </a:bodyPr>
          <a:lstStyle/>
          <a:p>
            <a:r>
              <a:rPr lang="en-US" sz="2100" dirty="0"/>
              <a:t>Why &amp; How</a:t>
            </a:r>
          </a:p>
        </p:txBody>
      </p:sp>
    </p:spTree>
    <p:extLst>
      <p:ext uri="{BB962C8B-B14F-4D97-AF65-F5344CB8AC3E}">
        <p14:creationId xmlns:p14="http://schemas.microsoft.com/office/powerpoint/2010/main" val="1725332717"/>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98089-5F3B-E939-FC79-F3E5CE08C63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68D144B-5335-349C-FE5C-5739D84C28B1}"/>
              </a:ext>
            </a:extLst>
          </p:cNvPr>
          <p:cNvSpPr txBox="1"/>
          <p:nvPr/>
        </p:nvSpPr>
        <p:spPr>
          <a:xfrm>
            <a:off x="1723867" y="2281451"/>
            <a:ext cx="7764904" cy="523220"/>
          </a:xfrm>
          <a:prstGeom prst="rect">
            <a:avLst/>
          </a:prstGeom>
          <a:noFill/>
        </p:spPr>
        <p:txBody>
          <a:bodyPr wrap="square" rtlCol="0">
            <a:spAutoFit/>
          </a:bodyPr>
          <a:lstStyle/>
          <a:p>
            <a:r>
              <a:rPr lang="en-US" sz="2800" b="1" dirty="0"/>
              <a:t>Safe Sport for Parents</a:t>
            </a:r>
          </a:p>
        </p:txBody>
      </p:sp>
      <p:sp>
        <p:nvSpPr>
          <p:cNvPr id="3" name="TextBox 2">
            <a:extLst>
              <a:ext uri="{FF2B5EF4-FFF2-40B4-BE49-F238E27FC236}">
                <a16:creationId xmlns:a16="http://schemas.microsoft.com/office/drawing/2014/main" id="{689D790D-643B-9738-60B6-46C5697A389E}"/>
              </a:ext>
            </a:extLst>
          </p:cNvPr>
          <p:cNvSpPr txBox="1"/>
          <p:nvPr/>
        </p:nvSpPr>
        <p:spPr>
          <a:xfrm>
            <a:off x="1851283" y="2888507"/>
            <a:ext cx="9046566" cy="1477328"/>
          </a:xfrm>
          <a:prstGeom prst="rect">
            <a:avLst/>
          </a:prstGeom>
          <a:noFill/>
        </p:spPr>
        <p:txBody>
          <a:bodyPr wrap="square" rtlCol="0">
            <a:spAutoFit/>
          </a:bodyPr>
          <a:lstStyle/>
          <a:p>
            <a:r>
              <a:rPr lang="en-US" b="1" dirty="0"/>
              <a:t>REQUIRED EVERY TWO YEARS FOR</a:t>
            </a:r>
            <a:r>
              <a:rPr lang="en-US" dirty="0"/>
              <a:t>:  National Development, Senior 2, Junior 2, Stingrays 2</a:t>
            </a:r>
          </a:p>
          <a:p>
            <a:r>
              <a:rPr lang="en-US" b="1" dirty="0"/>
              <a:t>RECOMMENDED FOR: </a:t>
            </a:r>
            <a:r>
              <a:rPr lang="en-US" dirty="0"/>
              <a:t>Senior 1, Junior 1, Stingrays 1</a:t>
            </a:r>
          </a:p>
          <a:p>
            <a:endParaRPr lang="en-US" dirty="0"/>
          </a:p>
          <a:p>
            <a:r>
              <a:rPr lang="en-US" dirty="0"/>
              <a:t>A course provided by US Center for SafeSport through your USA Swimming account.  Go to…… to enroll in course.  It takes about 20 minutes to complete.</a:t>
            </a:r>
          </a:p>
        </p:txBody>
      </p:sp>
      <p:sp>
        <p:nvSpPr>
          <p:cNvPr id="5" name="TextBox 4">
            <a:extLst>
              <a:ext uri="{FF2B5EF4-FFF2-40B4-BE49-F238E27FC236}">
                <a16:creationId xmlns:a16="http://schemas.microsoft.com/office/drawing/2014/main" id="{3F8F7EF2-E33E-8278-89C2-FD844A069953}"/>
              </a:ext>
            </a:extLst>
          </p:cNvPr>
          <p:cNvSpPr txBox="1"/>
          <p:nvPr/>
        </p:nvSpPr>
        <p:spPr>
          <a:xfrm>
            <a:off x="1723867" y="4446651"/>
            <a:ext cx="7764904" cy="523220"/>
          </a:xfrm>
          <a:prstGeom prst="rect">
            <a:avLst/>
          </a:prstGeom>
          <a:noFill/>
        </p:spPr>
        <p:txBody>
          <a:bodyPr wrap="square" rtlCol="0">
            <a:spAutoFit/>
          </a:bodyPr>
          <a:lstStyle/>
          <a:p>
            <a:r>
              <a:rPr lang="en-US" sz="2800" b="1" dirty="0"/>
              <a:t>Safe Sport for Athletes</a:t>
            </a:r>
          </a:p>
        </p:txBody>
      </p:sp>
      <p:sp>
        <p:nvSpPr>
          <p:cNvPr id="7" name="TextBox 6">
            <a:extLst>
              <a:ext uri="{FF2B5EF4-FFF2-40B4-BE49-F238E27FC236}">
                <a16:creationId xmlns:a16="http://schemas.microsoft.com/office/drawing/2014/main" id="{A1B8700A-7DD5-3422-3798-96E44D61D5ED}"/>
              </a:ext>
            </a:extLst>
          </p:cNvPr>
          <p:cNvSpPr txBox="1"/>
          <p:nvPr/>
        </p:nvSpPr>
        <p:spPr>
          <a:xfrm>
            <a:off x="1851283" y="5014367"/>
            <a:ext cx="7510072" cy="646331"/>
          </a:xfrm>
          <a:prstGeom prst="rect">
            <a:avLst/>
          </a:prstGeom>
          <a:noFill/>
        </p:spPr>
        <p:txBody>
          <a:bodyPr wrap="square" rtlCol="0">
            <a:spAutoFit/>
          </a:bodyPr>
          <a:lstStyle/>
          <a:p>
            <a:r>
              <a:rPr lang="en-US" dirty="0"/>
              <a:t>Athletes who are turning 18:  </a:t>
            </a:r>
            <a:r>
              <a:rPr lang="en-US" b="1" dirty="0">
                <a:solidFill>
                  <a:srgbClr val="FF0000"/>
                </a:solidFill>
              </a:rPr>
              <a:t>REQUIRED 1 month before 18</a:t>
            </a:r>
            <a:r>
              <a:rPr lang="en-US" b="1" baseline="30000" dirty="0">
                <a:solidFill>
                  <a:srgbClr val="FF0000"/>
                </a:solidFill>
              </a:rPr>
              <a:t>th</a:t>
            </a:r>
            <a:r>
              <a:rPr lang="en-US" b="1" dirty="0">
                <a:solidFill>
                  <a:srgbClr val="FF0000"/>
                </a:solidFill>
              </a:rPr>
              <a:t> birthday</a:t>
            </a:r>
          </a:p>
          <a:p>
            <a:r>
              <a:rPr lang="en-US" dirty="0"/>
              <a:t>Athletes 13 and over: usually watched as part of a dryland practice</a:t>
            </a:r>
          </a:p>
        </p:txBody>
      </p:sp>
      <p:sp>
        <p:nvSpPr>
          <p:cNvPr id="9" name="TextBox 8">
            <a:extLst>
              <a:ext uri="{FF2B5EF4-FFF2-40B4-BE49-F238E27FC236}">
                <a16:creationId xmlns:a16="http://schemas.microsoft.com/office/drawing/2014/main" id="{3E0BCB53-B6BC-049C-31FD-75DBA864F1AA}"/>
              </a:ext>
            </a:extLst>
          </p:cNvPr>
          <p:cNvSpPr txBox="1"/>
          <p:nvPr/>
        </p:nvSpPr>
        <p:spPr>
          <a:xfrm>
            <a:off x="1723867" y="683561"/>
            <a:ext cx="7764904" cy="523220"/>
          </a:xfrm>
          <a:prstGeom prst="rect">
            <a:avLst/>
          </a:prstGeom>
          <a:noFill/>
        </p:spPr>
        <p:txBody>
          <a:bodyPr wrap="square" rtlCol="0">
            <a:spAutoFit/>
          </a:bodyPr>
          <a:lstStyle/>
          <a:p>
            <a:r>
              <a:rPr lang="en-US" sz="2800" b="1" dirty="0"/>
              <a:t>We are a Certified  US SafeSport Team</a:t>
            </a:r>
          </a:p>
        </p:txBody>
      </p:sp>
      <p:sp>
        <p:nvSpPr>
          <p:cNvPr id="6" name="TextBox 5">
            <a:extLst>
              <a:ext uri="{FF2B5EF4-FFF2-40B4-BE49-F238E27FC236}">
                <a16:creationId xmlns:a16="http://schemas.microsoft.com/office/drawing/2014/main" id="{F3F068DF-04E5-4F12-AC05-8C7150E65B1C}"/>
              </a:ext>
            </a:extLst>
          </p:cNvPr>
          <p:cNvSpPr txBox="1"/>
          <p:nvPr/>
        </p:nvSpPr>
        <p:spPr>
          <a:xfrm>
            <a:off x="1851283" y="1200125"/>
            <a:ext cx="8701790" cy="923330"/>
          </a:xfrm>
          <a:prstGeom prst="rect">
            <a:avLst/>
          </a:prstGeom>
          <a:noFill/>
        </p:spPr>
        <p:txBody>
          <a:bodyPr wrap="square" rtlCol="0">
            <a:spAutoFit/>
          </a:bodyPr>
          <a:lstStyle/>
          <a:p>
            <a:r>
              <a:rPr lang="en-US" dirty="0"/>
              <a:t>US Centers for Safe Sport offers a certification program for all clubs in Olympic Sports.  Its goal is to protect young athletes by educating coaches, parents, and athletes about behaviors that put kids at risk of many types of abuse.</a:t>
            </a:r>
          </a:p>
        </p:txBody>
      </p:sp>
    </p:spTree>
    <p:extLst>
      <p:ext uri="{BB962C8B-B14F-4D97-AF65-F5344CB8AC3E}">
        <p14:creationId xmlns:p14="http://schemas.microsoft.com/office/powerpoint/2010/main" val="1440756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BF25F-5D11-783F-6125-63C175A947F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127CB57-1288-D254-0F2F-2D0616CD1406}"/>
              </a:ext>
            </a:extLst>
          </p:cNvPr>
          <p:cNvSpPr txBox="1"/>
          <p:nvPr/>
        </p:nvSpPr>
        <p:spPr>
          <a:xfrm>
            <a:off x="1723867" y="2679653"/>
            <a:ext cx="7764904" cy="523220"/>
          </a:xfrm>
          <a:prstGeom prst="rect">
            <a:avLst/>
          </a:prstGeom>
          <a:noFill/>
        </p:spPr>
        <p:txBody>
          <a:bodyPr wrap="square" rtlCol="0">
            <a:spAutoFit/>
          </a:bodyPr>
          <a:lstStyle/>
          <a:p>
            <a:r>
              <a:rPr lang="en-US" sz="2800" b="1" dirty="0"/>
              <a:t>Become an Official!</a:t>
            </a:r>
          </a:p>
        </p:txBody>
      </p:sp>
      <p:sp>
        <p:nvSpPr>
          <p:cNvPr id="3" name="TextBox 2">
            <a:extLst>
              <a:ext uri="{FF2B5EF4-FFF2-40B4-BE49-F238E27FC236}">
                <a16:creationId xmlns:a16="http://schemas.microsoft.com/office/drawing/2014/main" id="{92D32D7D-9CB6-30CB-6955-A6751823A4E8}"/>
              </a:ext>
            </a:extLst>
          </p:cNvPr>
          <p:cNvSpPr txBox="1"/>
          <p:nvPr/>
        </p:nvSpPr>
        <p:spPr>
          <a:xfrm>
            <a:off x="2248522" y="3385320"/>
            <a:ext cx="6205930" cy="3046988"/>
          </a:xfrm>
          <a:prstGeom prst="rect">
            <a:avLst/>
          </a:prstGeom>
          <a:solidFill>
            <a:schemeClr val="accent5">
              <a:lumMod val="60000"/>
              <a:lumOff val="40000"/>
            </a:schemeClr>
          </a:solidFill>
        </p:spPr>
        <p:txBody>
          <a:bodyPr wrap="square" rtlCol="0">
            <a:spAutoFit/>
          </a:bodyPr>
          <a:lstStyle/>
          <a:p>
            <a:r>
              <a:rPr lang="en-US" b="1" dirty="0"/>
              <a:t>We need to start certifying at least </a:t>
            </a:r>
            <a:r>
              <a:rPr lang="en-US" sz="2400" b="1" dirty="0"/>
              <a:t>4 new officials </a:t>
            </a:r>
            <a:r>
              <a:rPr lang="en-US" b="1" dirty="0"/>
              <a:t>this year.</a:t>
            </a:r>
          </a:p>
          <a:p>
            <a:pPr marL="285750" indent="-285750">
              <a:buFont typeface="Arial" panose="020B0604020202020204" pitchFamily="34" charset="0"/>
              <a:buChar char="•"/>
            </a:pPr>
            <a:r>
              <a:rPr lang="en-US" dirty="0"/>
              <a:t>Start by registering with USA Swimming – gives you a grace period for you to get certified.</a:t>
            </a:r>
          </a:p>
          <a:p>
            <a:pPr marL="285750" indent="-285750">
              <a:buFont typeface="Arial" panose="020B0604020202020204" pitchFamily="34" charset="0"/>
              <a:buChar char="•"/>
            </a:pPr>
            <a:r>
              <a:rPr lang="en-US" dirty="0"/>
              <a:t>Complete online training.</a:t>
            </a:r>
          </a:p>
          <a:p>
            <a:pPr marL="285750" indent="-285750">
              <a:buFont typeface="Arial" panose="020B0604020202020204" pitchFamily="34" charset="0"/>
              <a:buChar char="•"/>
            </a:pPr>
            <a:r>
              <a:rPr lang="en-US" dirty="0"/>
              <a:t>On-Deck training/shadowing is about 4 sessions.</a:t>
            </a:r>
          </a:p>
          <a:p>
            <a:pPr marL="285750" indent="-285750">
              <a:buFont typeface="Arial" panose="020B0604020202020204" pitchFamily="34" charset="0"/>
              <a:buChar char="•"/>
            </a:pPr>
            <a:r>
              <a:rPr lang="en-US" sz="2400" b="1" dirty="0">
                <a:solidFill>
                  <a:srgbClr val="002060"/>
                </a:solidFill>
              </a:rPr>
              <a:t>PERFECT TIME to start is Spooktacular!</a:t>
            </a:r>
          </a:p>
          <a:p>
            <a:pPr marL="285750" indent="-285750">
              <a:buFont typeface="Arial" panose="020B0604020202020204" pitchFamily="34" charset="0"/>
              <a:buChar char="•"/>
            </a:pPr>
            <a:r>
              <a:rPr lang="en-US" dirty="0">
                <a:solidFill>
                  <a:srgbClr val="002060"/>
                </a:solidFill>
              </a:rPr>
              <a:t>Bonus: this past year we began paying a small stipend for SUSA officials who work at our meets (must sign up ahead)</a:t>
            </a:r>
            <a:endParaRPr lang="en-US" dirty="0"/>
          </a:p>
          <a:p>
            <a:endParaRPr lang="en-US" dirty="0"/>
          </a:p>
        </p:txBody>
      </p:sp>
      <p:sp>
        <p:nvSpPr>
          <p:cNvPr id="9" name="TextBox 8">
            <a:extLst>
              <a:ext uri="{FF2B5EF4-FFF2-40B4-BE49-F238E27FC236}">
                <a16:creationId xmlns:a16="http://schemas.microsoft.com/office/drawing/2014/main" id="{2C73ADDA-D140-0597-1B9F-184684B6A1F6}"/>
              </a:ext>
            </a:extLst>
          </p:cNvPr>
          <p:cNvSpPr txBox="1"/>
          <p:nvPr/>
        </p:nvSpPr>
        <p:spPr>
          <a:xfrm>
            <a:off x="1723867" y="683561"/>
            <a:ext cx="7764904" cy="523220"/>
          </a:xfrm>
          <a:prstGeom prst="rect">
            <a:avLst/>
          </a:prstGeom>
          <a:noFill/>
        </p:spPr>
        <p:txBody>
          <a:bodyPr wrap="square" rtlCol="0">
            <a:spAutoFit/>
          </a:bodyPr>
          <a:lstStyle/>
          <a:p>
            <a:r>
              <a:rPr lang="en-US" sz="2800" b="1" dirty="0"/>
              <a:t>Tentative Parent &amp; Athlete Education Dates</a:t>
            </a:r>
          </a:p>
        </p:txBody>
      </p:sp>
      <p:sp>
        <p:nvSpPr>
          <p:cNvPr id="8" name="TextBox 7">
            <a:extLst>
              <a:ext uri="{FF2B5EF4-FFF2-40B4-BE49-F238E27FC236}">
                <a16:creationId xmlns:a16="http://schemas.microsoft.com/office/drawing/2014/main" id="{1D125249-F771-60F3-FBE5-FA34497D3F0E}"/>
              </a:ext>
            </a:extLst>
          </p:cNvPr>
          <p:cNvSpPr txBox="1"/>
          <p:nvPr/>
        </p:nvSpPr>
        <p:spPr>
          <a:xfrm>
            <a:off x="2248522" y="1301870"/>
            <a:ext cx="6715594" cy="923330"/>
          </a:xfrm>
          <a:prstGeom prst="rect">
            <a:avLst/>
          </a:prstGeom>
          <a:noFill/>
        </p:spPr>
        <p:txBody>
          <a:bodyPr wrap="square" rtlCol="0">
            <a:spAutoFit/>
          </a:bodyPr>
          <a:lstStyle/>
          <a:p>
            <a:r>
              <a:rPr lang="en-US" i="1" dirty="0"/>
              <a:t>Computer Training to Run Meets </a:t>
            </a:r>
            <a:r>
              <a:rPr lang="en-US" dirty="0"/>
              <a:t>– October 28 – location TBA</a:t>
            </a:r>
          </a:p>
          <a:p>
            <a:endParaRPr lang="en-US" dirty="0"/>
          </a:p>
          <a:p>
            <a:r>
              <a:rPr lang="en-US" i="1" dirty="0"/>
              <a:t>Swimming in College 101 </a:t>
            </a:r>
            <a:r>
              <a:rPr lang="en-US" dirty="0"/>
              <a:t>– Nov. 18 OR Jan. 20 – location TBA</a:t>
            </a:r>
          </a:p>
        </p:txBody>
      </p:sp>
    </p:spTree>
    <p:extLst>
      <p:ext uri="{BB962C8B-B14F-4D97-AF65-F5344CB8AC3E}">
        <p14:creationId xmlns:p14="http://schemas.microsoft.com/office/powerpoint/2010/main" val="1262055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37ABA83D-30BA-68C6-55EF-0362B6583BC1}"/>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89F0937E-DB9F-7F11-A7E9-F5958340D1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C76CD464-3E26-66F0-8D75-5FBEBF8E5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10" name="Freeform 7">
              <a:extLst>
                <a:ext uri="{FF2B5EF4-FFF2-40B4-BE49-F238E27FC236}">
                  <a16:creationId xmlns:a16="http://schemas.microsoft.com/office/drawing/2014/main" id="{B41A14BD-42D1-82AE-24EE-FCF12F0A3D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11" name="Freeform 9">
              <a:extLst>
                <a:ext uri="{FF2B5EF4-FFF2-40B4-BE49-F238E27FC236}">
                  <a16:creationId xmlns:a16="http://schemas.microsoft.com/office/drawing/2014/main" id="{6136AF80-91CD-C874-4394-B5C9FA64D1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12" name="Freeform 10">
              <a:extLst>
                <a:ext uri="{FF2B5EF4-FFF2-40B4-BE49-F238E27FC236}">
                  <a16:creationId xmlns:a16="http://schemas.microsoft.com/office/drawing/2014/main" id="{A6577D15-E232-11CA-A740-CDC7031D19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13" name="Freeform 11">
              <a:extLst>
                <a:ext uri="{FF2B5EF4-FFF2-40B4-BE49-F238E27FC236}">
                  <a16:creationId xmlns:a16="http://schemas.microsoft.com/office/drawing/2014/main" id="{D5FD31E1-1D86-6062-9AF9-D08EF83182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14" name="Freeform 12">
              <a:extLst>
                <a:ext uri="{FF2B5EF4-FFF2-40B4-BE49-F238E27FC236}">
                  <a16:creationId xmlns:a16="http://schemas.microsoft.com/office/drawing/2014/main" id="{C2E8ADAB-3D16-EA22-2BF5-2352C5B0C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16" name="Rectangle 15">
            <a:extLst>
              <a:ext uri="{FF2B5EF4-FFF2-40B4-BE49-F238E27FC236}">
                <a16:creationId xmlns:a16="http://schemas.microsoft.com/office/drawing/2014/main" id="{6265032B-8836-0E07-1070-2116D955F5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 name="Group 17">
            <a:extLst>
              <a:ext uri="{FF2B5EF4-FFF2-40B4-BE49-F238E27FC236}">
                <a16:creationId xmlns:a16="http://schemas.microsoft.com/office/drawing/2014/main" id="{3E15409B-3943-FF32-7D74-5F29DC410D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19" name="Freeform 6">
              <a:extLst>
                <a:ext uri="{FF2B5EF4-FFF2-40B4-BE49-F238E27FC236}">
                  <a16:creationId xmlns:a16="http://schemas.microsoft.com/office/drawing/2014/main" id="{BCBE201D-D178-C98A-073B-B7F207F9F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0" name="Freeform 7">
              <a:extLst>
                <a:ext uri="{FF2B5EF4-FFF2-40B4-BE49-F238E27FC236}">
                  <a16:creationId xmlns:a16="http://schemas.microsoft.com/office/drawing/2014/main" id="{89B1D75E-8B8E-B53C-CD13-DC1F6B1B5B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txBody>
            <a:bodyPr/>
            <a:lstStyle/>
            <a:p>
              <a:endParaRPr lang="en-US"/>
            </a:p>
          </p:txBody>
        </p:sp>
        <p:sp>
          <p:nvSpPr>
            <p:cNvPr id="21" name="Freeform 12">
              <a:extLst>
                <a:ext uri="{FF2B5EF4-FFF2-40B4-BE49-F238E27FC236}">
                  <a16:creationId xmlns:a16="http://schemas.microsoft.com/office/drawing/2014/main" id="{2CCC93B0-2606-5904-0FAE-5AD1F6FC87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txBody>
            <a:bodyPr/>
            <a:lstStyle/>
            <a:p>
              <a:endParaRPr lang="en-US"/>
            </a:p>
          </p:txBody>
        </p:sp>
        <p:sp>
          <p:nvSpPr>
            <p:cNvPr id="22" name="Freeform 13">
              <a:extLst>
                <a:ext uri="{FF2B5EF4-FFF2-40B4-BE49-F238E27FC236}">
                  <a16:creationId xmlns:a16="http://schemas.microsoft.com/office/drawing/2014/main" id="{1A202879-5C53-4893-C875-63753FA133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3" name="Freeform 14">
              <a:extLst>
                <a:ext uri="{FF2B5EF4-FFF2-40B4-BE49-F238E27FC236}">
                  <a16:creationId xmlns:a16="http://schemas.microsoft.com/office/drawing/2014/main" id="{D62789EF-A1B8-1E54-A95B-8713CD9BBC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4" name="Freeform 15">
              <a:extLst>
                <a:ext uri="{FF2B5EF4-FFF2-40B4-BE49-F238E27FC236}">
                  <a16:creationId xmlns:a16="http://schemas.microsoft.com/office/drawing/2014/main" id="{45783C88-0FE0-5D37-2798-B180CB3447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txBody>
            <a:bodyPr/>
            <a:lstStyle/>
            <a:p>
              <a:endParaRPr lang="en-US"/>
            </a:p>
          </p:txBody>
        </p:sp>
      </p:grpSp>
      <p:sp>
        <p:nvSpPr>
          <p:cNvPr id="2" name="Title 1">
            <a:extLst>
              <a:ext uri="{FF2B5EF4-FFF2-40B4-BE49-F238E27FC236}">
                <a16:creationId xmlns:a16="http://schemas.microsoft.com/office/drawing/2014/main" id="{F1D47C22-D186-CBAF-A10D-0840C95FCBCA}"/>
              </a:ext>
            </a:extLst>
          </p:cNvPr>
          <p:cNvSpPr>
            <a:spLocks noGrp="1"/>
          </p:cNvSpPr>
          <p:nvPr>
            <p:ph type="title"/>
          </p:nvPr>
        </p:nvSpPr>
        <p:spPr>
          <a:xfrm>
            <a:off x="1018190" y="924232"/>
            <a:ext cx="8174971" cy="3285866"/>
          </a:xfrm>
        </p:spPr>
        <p:txBody>
          <a:bodyPr vert="horz" lIns="91440" tIns="45720" rIns="91440" bIns="45720" rtlCol="0" anchor="b">
            <a:normAutofit/>
          </a:bodyPr>
          <a:lstStyle/>
          <a:p>
            <a:pPr algn="l"/>
            <a:r>
              <a:rPr lang="en-US" sz="6200" dirty="0"/>
              <a:t>High School &amp; Club</a:t>
            </a:r>
          </a:p>
        </p:txBody>
      </p:sp>
      <p:sp>
        <p:nvSpPr>
          <p:cNvPr id="3" name="Text Placeholder 2">
            <a:extLst>
              <a:ext uri="{FF2B5EF4-FFF2-40B4-BE49-F238E27FC236}">
                <a16:creationId xmlns:a16="http://schemas.microsoft.com/office/drawing/2014/main" id="{869A3D72-2001-DFEA-8783-A5E42C5B3807}"/>
              </a:ext>
            </a:extLst>
          </p:cNvPr>
          <p:cNvSpPr>
            <a:spLocks noGrp="1"/>
          </p:cNvSpPr>
          <p:nvPr>
            <p:ph type="body" idx="1"/>
          </p:nvPr>
        </p:nvSpPr>
        <p:spPr>
          <a:xfrm>
            <a:off x="1018190" y="4210098"/>
            <a:ext cx="7178070" cy="863348"/>
          </a:xfrm>
        </p:spPr>
        <p:txBody>
          <a:bodyPr vert="horz" lIns="91440" tIns="45720" rIns="91440" bIns="45720" rtlCol="0" anchor="t">
            <a:normAutofit/>
          </a:bodyPr>
          <a:lstStyle/>
          <a:p>
            <a:pPr algn="l"/>
            <a:r>
              <a:rPr lang="en-US" sz="2100" dirty="0"/>
              <a:t>Best Development/Planning</a:t>
            </a:r>
          </a:p>
        </p:txBody>
      </p:sp>
    </p:spTree>
    <p:extLst>
      <p:ext uri="{BB962C8B-B14F-4D97-AF65-F5344CB8AC3E}">
        <p14:creationId xmlns:p14="http://schemas.microsoft.com/office/powerpoint/2010/main" val="764269558"/>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C616B3DC-C165-433D-9187-62DCC0E317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52" name="Freeform 6">
              <a:extLst>
                <a:ext uri="{FF2B5EF4-FFF2-40B4-BE49-F238E27FC236}">
                  <a16:creationId xmlns:a16="http://schemas.microsoft.com/office/drawing/2014/main" id="{97E1BF84-9824-4B0E-98DF-F0F7181DD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53" name="Freeform 7">
              <a:extLst>
                <a:ext uri="{FF2B5EF4-FFF2-40B4-BE49-F238E27FC236}">
                  <a16:creationId xmlns:a16="http://schemas.microsoft.com/office/drawing/2014/main" id="{A85FA340-7392-4303-9707-A12F45A46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54" name="Freeform 9">
              <a:extLst>
                <a:ext uri="{FF2B5EF4-FFF2-40B4-BE49-F238E27FC236}">
                  <a16:creationId xmlns:a16="http://schemas.microsoft.com/office/drawing/2014/main" id="{758A9051-2BD9-4868-8B84-344752FA2F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55" name="Freeform 10">
              <a:extLst>
                <a:ext uri="{FF2B5EF4-FFF2-40B4-BE49-F238E27FC236}">
                  <a16:creationId xmlns:a16="http://schemas.microsoft.com/office/drawing/2014/main" id="{58264C49-3539-4CBD-8F11-1106C8B87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56" name="Freeform 11">
              <a:extLst>
                <a:ext uri="{FF2B5EF4-FFF2-40B4-BE49-F238E27FC236}">
                  <a16:creationId xmlns:a16="http://schemas.microsoft.com/office/drawing/2014/main" id="{DE862133-5C7E-4B32-9786-0B33BC51A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57" name="Freeform 12">
              <a:extLst>
                <a:ext uri="{FF2B5EF4-FFF2-40B4-BE49-F238E27FC236}">
                  <a16:creationId xmlns:a16="http://schemas.microsoft.com/office/drawing/2014/main" id="{90925F6C-DF03-4707-9176-6049F049B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useBgFill="1">
        <p:nvSpPr>
          <p:cNvPr id="59" name="Rectangle 58">
            <a:extLst>
              <a:ext uri="{FF2B5EF4-FFF2-40B4-BE49-F238E27FC236}">
                <a16:creationId xmlns:a16="http://schemas.microsoft.com/office/drawing/2014/main" id="{A6073935-E043-4801-AF06-06093A9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2C7305-8316-481D-154B-15EC1E0267D1}"/>
              </a:ext>
            </a:extLst>
          </p:cNvPr>
          <p:cNvSpPr>
            <a:spLocks noGrp="1"/>
          </p:cNvSpPr>
          <p:nvPr>
            <p:ph type="title"/>
          </p:nvPr>
        </p:nvSpPr>
        <p:spPr>
          <a:xfrm>
            <a:off x="8041742" y="648930"/>
            <a:ext cx="3461281" cy="3347337"/>
          </a:xfrm>
        </p:spPr>
        <p:txBody>
          <a:bodyPr vert="horz" lIns="91440" tIns="45720" rIns="91440" bIns="45720" rtlCol="0" anchor="b">
            <a:normAutofit/>
          </a:bodyPr>
          <a:lstStyle/>
          <a:p>
            <a:r>
              <a:rPr lang="en-US" sz="4800" dirty="0"/>
              <a:t>Frequently Asked Questions</a:t>
            </a:r>
          </a:p>
        </p:txBody>
      </p:sp>
      <p:sp>
        <p:nvSpPr>
          <p:cNvPr id="3" name="Text Placeholder 2">
            <a:extLst>
              <a:ext uri="{FF2B5EF4-FFF2-40B4-BE49-F238E27FC236}">
                <a16:creationId xmlns:a16="http://schemas.microsoft.com/office/drawing/2014/main" id="{959D6B90-55F2-D647-257D-28BFC30D4F2B}"/>
              </a:ext>
            </a:extLst>
          </p:cNvPr>
          <p:cNvSpPr>
            <a:spLocks noGrp="1"/>
          </p:cNvSpPr>
          <p:nvPr>
            <p:ph type="body" idx="1"/>
          </p:nvPr>
        </p:nvSpPr>
        <p:spPr>
          <a:xfrm>
            <a:off x="8041742" y="3996267"/>
            <a:ext cx="3461281" cy="1887008"/>
          </a:xfrm>
        </p:spPr>
        <p:txBody>
          <a:bodyPr vert="horz" lIns="91440" tIns="45720" rIns="91440" bIns="45720" rtlCol="0">
            <a:normAutofit/>
          </a:bodyPr>
          <a:lstStyle/>
          <a:p>
            <a:r>
              <a:rPr lang="en-US" sz="1800" dirty="0"/>
              <a:t>About Swimming During the </a:t>
            </a:r>
          </a:p>
          <a:p>
            <a:r>
              <a:rPr lang="en-US" sz="1800" dirty="0"/>
              <a:t>High School Season</a:t>
            </a:r>
          </a:p>
        </p:txBody>
      </p:sp>
      <p:grpSp>
        <p:nvGrpSpPr>
          <p:cNvPr id="61" name="Group 60">
            <a:extLst>
              <a:ext uri="{FF2B5EF4-FFF2-40B4-BE49-F238E27FC236}">
                <a16:creationId xmlns:a16="http://schemas.microsoft.com/office/drawing/2014/main" id="{8AC26FF4-D6F9-4A94-A837-D051A101ED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6714" y="-4763"/>
            <a:ext cx="5014912" cy="6862763"/>
            <a:chOff x="2928938" y="-4763"/>
            <a:chExt cx="5014912" cy="6862763"/>
          </a:xfrm>
        </p:grpSpPr>
        <p:sp>
          <p:nvSpPr>
            <p:cNvPr id="62" name="Freeform 6">
              <a:extLst>
                <a:ext uri="{FF2B5EF4-FFF2-40B4-BE49-F238E27FC236}">
                  <a16:creationId xmlns:a16="http://schemas.microsoft.com/office/drawing/2014/main" id="{EFFE501B-F9EC-4229-99D6-F39E38A71B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63" name="Freeform 7">
              <a:extLst>
                <a:ext uri="{FF2B5EF4-FFF2-40B4-BE49-F238E27FC236}">
                  <a16:creationId xmlns:a16="http://schemas.microsoft.com/office/drawing/2014/main" id="{B064C6A0-3DE4-4F4A-B650-78A628163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64" name="Freeform 25">
              <a:extLst>
                <a:ext uri="{FF2B5EF4-FFF2-40B4-BE49-F238E27FC236}">
                  <a16:creationId xmlns:a16="http://schemas.microsoft.com/office/drawing/2014/main" id="{43CD3E83-3D0D-40EE-B1A2-9C989EBF2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65" name="Freeform 26">
              <a:extLst>
                <a:ext uri="{FF2B5EF4-FFF2-40B4-BE49-F238E27FC236}">
                  <a16:creationId xmlns:a16="http://schemas.microsoft.com/office/drawing/2014/main" id="{71553909-760D-4B98-96A4-F9F48339AF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66" name="Freeform 27">
              <a:extLst>
                <a:ext uri="{FF2B5EF4-FFF2-40B4-BE49-F238E27FC236}">
                  <a16:creationId xmlns:a16="http://schemas.microsoft.com/office/drawing/2014/main" id="{1F006A6C-F843-49BC-AC84-89BD2AF58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67" name="Freeform 28">
              <a:extLst>
                <a:ext uri="{FF2B5EF4-FFF2-40B4-BE49-F238E27FC236}">
                  <a16:creationId xmlns:a16="http://schemas.microsoft.com/office/drawing/2014/main" id="{62AEE6F3-16F4-4944-8459-4D5EEA341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p:nvSpPr>
          <p:cNvPr id="69" name="Rounded Rectangle 16">
            <a:extLst>
              <a:ext uri="{FF2B5EF4-FFF2-40B4-BE49-F238E27FC236}">
                <a16:creationId xmlns:a16="http://schemas.microsoft.com/office/drawing/2014/main" id="{8D6B9972-4A81-4223-9901-0E559A1D5E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693" y="648931"/>
            <a:ext cx="6854433"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6" name="Table 45">
            <a:extLst>
              <a:ext uri="{FF2B5EF4-FFF2-40B4-BE49-F238E27FC236}">
                <a16:creationId xmlns:a16="http://schemas.microsoft.com/office/drawing/2014/main" id="{959D6B90-55F2-D647-257D-28BFC30D4F2B}"/>
              </a:ext>
            </a:extLst>
          </p:cNvPr>
          <p:cNvGraphicFramePr>
            <a:graphicFrameLocks noGrp="1"/>
          </p:cNvGraphicFramePr>
          <p:nvPr>
            <p:extLst>
              <p:ext uri="{D42A27DB-BD31-4B8C-83A1-F6EECF244321}">
                <p14:modId xmlns:p14="http://schemas.microsoft.com/office/powerpoint/2010/main" val="2737963190"/>
              </p:ext>
              <p:ext uri="{E7BDC344-281C-4309-B0C6-D0EE65EED2A8}">
                <p202:designPr xmlns:p202="http://schemas.microsoft.com/office/powerpoint/2020/02/main">
                  <p202:designTagLst>
                    <p202:designTag name="ARCH:1:CLS" val="StackedKeyContentTable"/>
                  </p202:designTagLst>
                </p202:designPr>
              </p:ext>
            </p:extLst>
          </p:nvPr>
        </p:nvGraphicFramePr>
        <p:xfrm>
          <a:off x="977550" y="1376834"/>
          <a:ext cx="6202779" cy="4253216"/>
        </p:xfrm>
        <a:graphic>
          <a:graphicData uri="http://schemas.openxmlformats.org/drawingml/2006/table">
            <a:tbl>
              <a:tblPr bandRow="1">
                <a:noFill/>
                <a:tableStyleId>{5C22544A-7EE6-4342-B048-85BDC9FD1C3A}</a:tableStyleId>
              </a:tblPr>
              <a:tblGrid>
                <a:gridCol w="2170283">
                  <a:extLst>
                    <a:ext uri="{9D8B030D-6E8A-4147-A177-3AD203B41FA5}">
                      <a16:colId xmlns:a16="http://schemas.microsoft.com/office/drawing/2014/main" val="2141481458"/>
                    </a:ext>
                  </a:extLst>
                </a:gridCol>
                <a:gridCol w="4032496">
                  <a:extLst>
                    <a:ext uri="{9D8B030D-6E8A-4147-A177-3AD203B41FA5}">
                      <a16:colId xmlns:a16="http://schemas.microsoft.com/office/drawing/2014/main" val="760225301"/>
                    </a:ext>
                  </a:extLst>
                </a:gridCol>
              </a:tblGrid>
              <a:tr h="811730">
                <a:tc>
                  <a:txBody>
                    <a:bodyPr/>
                    <a:lstStyle/>
                    <a:p>
                      <a:pPr>
                        <a:buNone/>
                      </a:pPr>
                      <a:r>
                        <a:rPr lang="en-US" sz="1200" b="1" cap="none" spc="0" dirty="0">
                          <a:solidFill>
                            <a:schemeClr val="tx1"/>
                          </a:solidFill>
                        </a:rPr>
                        <a:t>What are the high school season dates?</a:t>
                      </a:r>
                    </a:p>
                  </a:txBody>
                  <a:tcPr marL="81396" marR="81396" marT="81396" marB="81396" anchor="ctr">
                    <a:lnL w="12700" cmpd="sng">
                      <a:noFill/>
                      <a:prstDash val="solid"/>
                    </a:lnL>
                    <a:lnR w="12700" cmpd="sng">
                      <a:noFill/>
                      <a:prstDash val="solid"/>
                    </a:lnR>
                    <a:lnT w="12700" cap="flat" cmpd="sng" algn="ctr">
                      <a:solidFill>
                        <a:schemeClr val="accent1">
                          <a:lumMod val="60000"/>
                          <a:lumOff val="40000"/>
                        </a:schemeClr>
                      </a:solidFill>
                      <a:prstDash val="solid"/>
                    </a:lnT>
                    <a:lnB w="12700" cap="flat" cmpd="sng" algn="ctr">
                      <a:solidFill>
                        <a:schemeClr val="accent1">
                          <a:lumMod val="60000"/>
                          <a:lumOff val="40000"/>
                        </a:schemeClr>
                      </a:solidFill>
                      <a:prstDash val="solid"/>
                    </a:lnB>
                    <a:solidFill>
                      <a:schemeClr val="accent1">
                        <a:lumMod val="20000"/>
                        <a:lumOff val="80000"/>
                      </a:schemeClr>
                    </a:solidFill>
                  </a:tcPr>
                </a:tc>
                <a:tc>
                  <a:txBody>
                    <a:bodyPr/>
                    <a:lstStyle/>
                    <a:p>
                      <a:pPr algn="l">
                        <a:buNone/>
                      </a:pPr>
                      <a:r>
                        <a:rPr lang="en-US" sz="1200" b="0" cap="none" spc="0" dirty="0">
                          <a:solidFill>
                            <a:schemeClr val="tx1"/>
                          </a:solidFill>
                        </a:rPr>
                        <a:t>Team Selection begins October 19.  State Championships are Feb. 12-13.  Swimmers who do not make State typically go through the end of January.</a:t>
                      </a:r>
                    </a:p>
                  </a:txBody>
                  <a:tcPr marL="81396" marR="81396" marT="81396" marB="81396" anchor="ctr">
                    <a:lnL w="12700" cmpd="sng">
                      <a:noFill/>
                      <a:prstDash val="solid"/>
                    </a:lnL>
                    <a:lnR w="12700" cmpd="sng">
                      <a:noFill/>
                      <a:prstDash val="solid"/>
                    </a:lnR>
                    <a:lnT w="12700" cap="flat" cmpd="sng" algn="ctr">
                      <a:solidFill>
                        <a:schemeClr val="bg2">
                          <a:lumMod val="90000"/>
                        </a:schemeClr>
                      </a:solidFill>
                      <a:prstDash val="solid"/>
                    </a:lnT>
                    <a:lnB w="12700" cap="flat" cmpd="sng" algn="ctr">
                      <a:solidFill>
                        <a:schemeClr val="bg2">
                          <a:lumMod val="90000"/>
                        </a:schemeClr>
                      </a:solidFill>
                      <a:prstDash val="solid"/>
                    </a:lnB>
                    <a:noFill/>
                  </a:tcPr>
                </a:tc>
                <a:extLst>
                  <a:ext uri="{0D108BD9-81ED-4DB2-BD59-A6C34878D82A}">
                    <a16:rowId xmlns:a16="http://schemas.microsoft.com/office/drawing/2014/main" val="2386365421"/>
                  </a:ext>
                </a:extLst>
              </a:tr>
              <a:tr h="54625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cap="none" spc="0" dirty="0">
                          <a:solidFill>
                            <a:schemeClr val="tx1"/>
                          </a:solidFill>
                        </a:rPr>
                        <a:t>Can my swimmer compete in high school and SUSA simultaneously?</a:t>
                      </a:r>
                    </a:p>
                  </a:txBody>
                  <a:tcPr marL="81396" marR="81396" marT="81396" marB="81396" anchor="ctr">
                    <a:lnL w="12700" cmpd="sng">
                      <a:noFill/>
                      <a:prstDash val="solid"/>
                    </a:lnL>
                    <a:lnR w="12700" cmpd="sng">
                      <a:noFill/>
                      <a:prstDash val="solid"/>
                    </a:lnR>
                    <a:lnT w="12700" cap="flat" cmpd="sng" algn="ctr">
                      <a:solidFill>
                        <a:schemeClr val="accent1">
                          <a:lumMod val="60000"/>
                          <a:lumOff val="40000"/>
                        </a:schemeClr>
                      </a:solidFill>
                      <a:prstDash val="solid"/>
                    </a:lnT>
                    <a:lnB w="12700" cap="flat" cmpd="sng" algn="ctr">
                      <a:solidFill>
                        <a:schemeClr val="accent1">
                          <a:lumMod val="60000"/>
                          <a:lumOff val="40000"/>
                        </a:schemeClr>
                      </a:solidFill>
                      <a:prstDash val="solid"/>
                    </a:lnB>
                    <a:solidFill>
                      <a:schemeClr val="accent1">
                        <a:lumMod val="20000"/>
                        <a:lumOff val="80000"/>
                      </a:schemeClr>
                    </a:solidFill>
                  </a:tcPr>
                </a:tc>
                <a:tc>
                  <a:txBody>
                    <a:bodyPr/>
                    <a:lstStyle/>
                    <a:p>
                      <a:pPr algn="l">
                        <a:buNone/>
                      </a:pPr>
                      <a:r>
                        <a:rPr lang="en-US" sz="1200" b="0" cap="none" spc="0" dirty="0">
                          <a:solidFill>
                            <a:schemeClr val="tx1"/>
                          </a:solidFill>
                        </a:rPr>
                        <a:t>YES!  And most do.</a:t>
                      </a:r>
                    </a:p>
                    <a:p>
                      <a:pPr algn="l">
                        <a:buNone/>
                      </a:pPr>
                      <a:r>
                        <a:rPr lang="en-US" sz="1200" b="0" cap="none" spc="0" dirty="0">
                          <a:solidFill>
                            <a:schemeClr val="tx1"/>
                          </a:solidFill>
                        </a:rPr>
                        <a:t>High School rules explicitly state that a swimmer may not SCORE points in a swim meet in which they compete for their club.  But they can still practice AND compete with SUSA as “unattached” swimmers.</a:t>
                      </a:r>
                    </a:p>
                    <a:p>
                      <a:pPr algn="l">
                        <a:buNone/>
                      </a:pPr>
                      <a:r>
                        <a:rPr lang="en-US" sz="1200" b="0" cap="none" spc="0" dirty="0">
                          <a:solidFill>
                            <a:schemeClr val="tx1"/>
                          </a:solidFill>
                        </a:rPr>
                        <a:t>Exception is Senior State Championships.</a:t>
                      </a:r>
                    </a:p>
                  </a:txBody>
                  <a:tcPr marL="81396" marR="81396" marT="81396" marB="81396" anchor="ctr">
                    <a:lnL w="12700" cmpd="sng">
                      <a:noFill/>
                      <a:prstDash val="solid"/>
                    </a:lnL>
                    <a:lnR w="12700" cmpd="sng">
                      <a:noFill/>
                      <a:prstDash val="solid"/>
                    </a:lnR>
                    <a:lnT w="12700" cap="flat" cmpd="sng" algn="ctr">
                      <a:solidFill>
                        <a:schemeClr val="bg2">
                          <a:lumMod val="90000"/>
                        </a:schemeClr>
                      </a:solidFill>
                      <a:prstDash val="solid"/>
                    </a:lnT>
                    <a:lnB w="12700" cap="flat" cmpd="sng" algn="ctr">
                      <a:solidFill>
                        <a:schemeClr val="bg2">
                          <a:lumMod val="90000"/>
                        </a:schemeClr>
                      </a:solidFill>
                      <a:prstDash val="solid"/>
                    </a:lnB>
                    <a:noFill/>
                  </a:tcPr>
                </a:tc>
                <a:extLst>
                  <a:ext uri="{0D108BD9-81ED-4DB2-BD59-A6C34878D82A}">
                    <a16:rowId xmlns:a16="http://schemas.microsoft.com/office/drawing/2014/main" val="1907810192"/>
                  </a:ext>
                </a:extLst>
              </a:tr>
              <a:tr h="727138">
                <a:tc>
                  <a:txBody>
                    <a:bodyPr/>
                    <a:lstStyle/>
                    <a:p>
                      <a:pPr>
                        <a:buNone/>
                      </a:pPr>
                      <a:r>
                        <a:rPr lang="en-US" sz="1200" b="1" cap="none" spc="0" dirty="0">
                          <a:solidFill>
                            <a:schemeClr val="tx1"/>
                          </a:solidFill>
                        </a:rPr>
                        <a:t>What are the expectations of high school and SUSA?</a:t>
                      </a:r>
                    </a:p>
                  </a:txBody>
                  <a:tcPr marL="81396" marR="81396" marT="81396" marB="81396" anchor="ctr">
                    <a:lnL w="12700" cmpd="sng">
                      <a:noFill/>
                      <a:prstDash val="solid"/>
                    </a:lnL>
                    <a:lnR w="12700" cmpd="sng">
                      <a:noFill/>
                      <a:prstDash val="solid"/>
                    </a:lnR>
                    <a:lnT w="12700" cap="flat" cmpd="sng" algn="ctr">
                      <a:solidFill>
                        <a:schemeClr val="accent1">
                          <a:lumMod val="60000"/>
                          <a:lumOff val="40000"/>
                        </a:schemeClr>
                      </a:solidFill>
                      <a:prstDash val="solid"/>
                    </a:lnT>
                    <a:lnB w="12700" cap="flat" cmpd="sng" algn="ctr">
                      <a:solidFill>
                        <a:schemeClr val="accent1">
                          <a:lumMod val="60000"/>
                          <a:lumOff val="40000"/>
                        </a:schemeClr>
                      </a:solidFill>
                      <a:prstDash val="solid"/>
                    </a:lnB>
                    <a:solidFill>
                      <a:schemeClr val="accent1">
                        <a:lumMod val="20000"/>
                        <a:lumOff val="80000"/>
                      </a:schemeClr>
                    </a:solidFill>
                  </a:tcPr>
                </a:tc>
                <a:tc>
                  <a:txBody>
                    <a:bodyPr/>
                    <a:lstStyle/>
                    <a:p>
                      <a:pPr algn="l">
                        <a:buNone/>
                      </a:pPr>
                      <a:r>
                        <a:rPr lang="en-US" sz="1200" b="0" cap="none" spc="0" dirty="0">
                          <a:solidFill>
                            <a:schemeClr val="tx1"/>
                          </a:solidFill>
                        </a:rPr>
                        <a:t>Local HS coaches require one practice per week with the high school team (for club swimmers). The other practices are done with SUSA. </a:t>
                      </a:r>
                    </a:p>
                  </a:txBody>
                  <a:tcPr marL="81396" marR="81396" marT="81396" marB="81396" anchor="ctr">
                    <a:lnL w="12700" cmpd="sng">
                      <a:noFill/>
                      <a:prstDash val="solid"/>
                    </a:lnL>
                    <a:lnR w="12700" cmpd="sng">
                      <a:noFill/>
                      <a:prstDash val="solid"/>
                    </a:lnR>
                    <a:lnT w="12700" cap="flat" cmpd="sng" algn="ctr">
                      <a:solidFill>
                        <a:schemeClr val="bg2">
                          <a:lumMod val="90000"/>
                        </a:schemeClr>
                      </a:solidFill>
                      <a:prstDash val="solid"/>
                    </a:lnT>
                    <a:lnB w="12700" cap="flat" cmpd="sng" algn="ctr">
                      <a:solidFill>
                        <a:schemeClr val="bg2">
                          <a:lumMod val="90000"/>
                        </a:schemeClr>
                      </a:solidFill>
                      <a:prstDash val="solid"/>
                    </a:lnB>
                    <a:noFill/>
                  </a:tcPr>
                </a:tc>
                <a:extLst>
                  <a:ext uri="{0D108BD9-81ED-4DB2-BD59-A6C34878D82A}">
                    <a16:rowId xmlns:a16="http://schemas.microsoft.com/office/drawing/2014/main" val="3292264079"/>
                  </a:ext>
                </a:extLst>
              </a:tr>
              <a:tr h="727138">
                <a:tc>
                  <a:txBody>
                    <a:bodyPr/>
                    <a:lstStyle/>
                    <a:p>
                      <a:pPr>
                        <a:buNone/>
                      </a:pPr>
                      <a:r>
                        <a:rPr lang="en-US" sz="1200" b="1" cap="none" spc="0" dirty="0">
                          <a:solidFill>
                            <a:schemeClr val="tx1"/>
                          </a:solidFill>
                        </a:rPr>
                        <a:t>What if my swimmer only wants to do high school?</a:t>
                      </a:r>
                    </a:p>
                  </a:txBody>
                  <a:tcPr marL="81396" marR="81396" marT="81396" marB="81396" anchor="ctr">
                    <a:lnL w="12700" cmpd="sng">
                      <a:noFill/>
                      <a:prstDash val="solid"/>
                    </a:lnL>
                    <a:lnR w="12700" cmpd="sng">
                      <a:noFill/>
                      <a:prstDash val="solid"/>
                    </a:lnR>
                    <a:lnT w="12700" cap="flat" cmpd="sng" algn="ctr">
                      <a:solidFill>
                        <a:schemeClr val="accent1">
                          <a:lumMod val="60000"/>
                          <a:lumOff val="40000"/>
                        </a:schemeClr>
                      </a:solidFill>
                      <a:prstDash val="solid"/>
                    </a:lnT>
                    <a:lnB w="12700" cap="flat" cmpd="sng" algn="ctr">
                      <a:solidFill>
                        <a:schemeClr val="accent1">
                          <a:lumMod val="60000"/>
                          <a:lumOff val="40000"/>
                        </a:schemeClr>
                      </a:solidFill>
                      <a:prstDash val="solid"/>
                    </a:lnB>
                    <a:solidFill>
                      <a:schemeClr val="accent1">
                        <a:lumMod val="20000"/>
                        <a:lumOff val="80000"/>
                      </a:schemeClr>
                    </a:solidFill>
                  </a:tcPr>
                </a:tc>
                <a:tc>
                  <a:txBody>
                    <a:bodyPr/>
                    <a:lstStyle/>
                    <a:p>
                      <a:pPr algn="l">
                        <a:buNone/>
                      </a:pPr>
                      <a:r>
                        <a:rPr lang="en-US" sz="1200" b="0" cap="none" spc="0" dirty="0">
                          <a:solidFill>
                            <a:schemeClr val="tx1"/>
                          </a:solidFill>
                        </a:rPr>
                        <a:t>You will need to submit the 30-Day Notice of Cancellation by the first of October.  This does not hold your spot with SUSA.</a:t>
                      </a:r>
                    </a:p>
                  </a:txBody>
                  <a:tcPr marL="81396" marR="81396" marT="81396" marB="81396" anchor="ctr">
                    <a:lnL w="12700" cmpd="sng">
                      <a:noFill/>
                      <a:prstDash val="solid"/>
                    </a:lnL>
                    <a:lnR w="12700" cmpd="sng">
                      <a:noFill/>
                      <a:prstDash val="solid"/>
                    </a:lnR>
                    <a:lnT w="12700" cap="flat" cmpd="sng" algn="ctr">
                      <a:solidFill>
                        <a:schemeClr val="bg2">
                          <a:lumMod val="90000"/>
                        </a:schemeClr>
                      </a:solidFill>
                      <a:prstDash val="solid"/>
                    </a:lnT>
                    <a:lnB w="12700" cap="flat" cmpd="sng" algn="ctr">
                      <a:solidFill>
                        <a:schemeClr val="bg2">
                          <a:lumMod val="90000"/>
                        </a:schemeClr>
                      </a:solidFill>
                      <a:prstDash val="solid"/>
                    </a:lnB>
                    <a:noFill/>
                  </a:tcPr>
                </a:tc>
                <a:extLst>
                  <a:ext uri="{0D108BD9-81ED-4DB2-BD59-A6C34878D82A}">
                    <a16:rowId xmlns:a16="http://schemas.microsoft.com/office/drawing/2014/main" val="2277953706"/>
                  </a:ext>
                </a:extLst>
              </a:tr>
              <a:tr h="727138">
                <a:tc>
                  <a:txBody>
                    <a:bodyPr/>
                    <a:lstStyle/>
                    <a:p>
                      <a:pPr>
                        <a:buNone/>
                      </a:pPr>
                      <a:r>
                        <a:rPr lang="en-US" sz="1200" b="1" cap="none" spc="0">
                          <a:solidFill>
                            <a:schemeClr val="tx1"/>
                          </a:solidFill>
                        </a:rPr>
                        <a:t>Add a common question that your audience might ask</a:t>
                      </a:r>
                    </a:p>
                  </a:txBody>
                  <a:tcPr marL="81396" marR="81396" marT="81396" marB="81396" anchor="ctr">
                    <a:lnL w="12700" cmpd="sng">
                      <a:noFill/>
                      <a:prstDash val="solid"/>
                    </a:lnL>
                    <a:lnR w="12700" cmpd="sng">
                      <a:noFill/>
                      <a:prstDash val="solid"/>
                    </a:lnR>
                    <a:lnT w="12700" cap="flat" cmpd="sng" algn="ctr">
                      <a:solidFill>
                        <a:schemeClr val="accent1">
                          <a:lumMod val="60000"/>
                          <a:lumOff val="40000"/>
                        </a:schemeClr>
                      </a:solidFill>
                      <a:prstDash val="solid"/>
                    </a:lnT>
                    <a:lnB w="12700" cap="flat" cmpd="sng" algn="ctr">
                      <a:solidFill>
                        <a:schemeClr val="accent1">
                          <a:lumMod val="60000"/>
                          <a:lumOff val="40000"/>
                        </a:schemeClr>
                      </a:solidFill>
                      <a:prstDash val="solid"/>
                    </a:lnB>
                    <a:solidFill>
                      <a:schemeClr val="accent1">
                        <a:lumMod val="20000"/>
                        <a:lumOff val="80000"/>
                      </a:schemeClr>
                    </a:solidFill>
                  </a:tcPr>
                </a:tc>
                <a:tc>
                  <a:txBody>
                    <a:bodyPr/>
                    <a:lstStyle/>
                    <a:p>
                      <a:pPr algn="l">
                        <a:buNone/>
                      </a:pPr>
                      <a:r>
                        <a:rPr lang="en-US" sz="1200" b="0" cap="none" spc="0" dirty="0">
                          <a:solidFill>
                            <a:schemeClr val="tx1"/>
                          </a:solidFill>
                        </a:rPr>
                        <a:t>Write an answer to the question your audience may ask. Make it clear and concise so the audience can quickly skim the content on your slide</a:t>
                      </a:r>
                    </a:p>
                  </a:txBody>
                  <a:tcPr marL="81396" marR="81396" marT="81396" marB="81396" anchor="ctr">
                    <a:lnL w="12700" cmpd="sng">
                      <a:noFill/>
                      <a:prstDash val="solid"/>
                    </a:lnL>
                    <a:lnR w="12700" cmpd="sng">
                      <a:noFill/>
                      <a:prstDash val="solid"/>
                    </a:lnR>
                    <a:lnT w="12700" cap="flat" cmpd="sng" algn="ctr">
                      <a:solidFill>
                        <a:schemeClr val="bg2">
                          <a:lumMod val="90000"/>
                        </a:schemeClr>
                      </a:solidFill>
                      <a:prstDash val="solid"/>
                    </a:lnT>
                    <a:lnB w="12700" cap="flat" cmpd="sng" algn="ctr">
                      <a:solidFill>
                        <a:schemeClr val="bg2">
                          <a:lumMod val="90000"/>
                        </a:schemeClr>
                      </a:solidFill>
                      <a:prstDash val="solid"/>
                    </a:lnB>
                    <a:noFill/>
                  </a:tcPr>
                </a:tc>
                <a:extLst>
                  <a:ext uri="{0D108BD9-81ED-4DB2-BD59-A6C34878D82A}">
                    <a16:rowId xmlns:a16="http://schemas.microsoft.com/office/drawing/2014/main" val="4202165482"/>
                  </a:ext>
                </a:extLst>
              </a:tr>
            </a:tbl>
          </a:graphicData>
        </a:graphic>
      </p:graphicFrame>
    </p:spTree>
    <p:extLst>
      <p:ext uri="{BB962C8B-B14F-4D97-AF65-F5344CB8AC3E}">
        <p14:creationId xmlns:p14="http://schemas.microsoft.com/office/powerpoint/2010/main" val="11666466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7830</TotalTime>
  <Words>1595</Words>
  <Application>Microsoft Office PowerPoint</Application>
  <PresentationFormat>Widescreen</PresentationFormat>
  <Paragraphs>196</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Bahnschrift SemiBold</vt:lpstr>
      <vt:lpstr>Calibri</vt:lpstr>
      <vt:lpstr>Corbel</vt:lpstr>
      <vt:lpstr>Dreaming Outloud Script Pro</vt:lpstr>
      <vt:lpstr>Parallax</vt:lpstr>
      <vt:lpstr>SUSA Swim Team Parent &amp; Swimmer Orientation</vt:lpstr>
      <vt:lpstr>Introductions</vt:lpstr>
      <vt:lpstr>PowerPoint Presentation</vt:lpstr>
      <vt:lpstr>PowerPoint Presentation</vt:lpstr>
      <vt:lpstr>PowerPoint Presentation</vt:lpstr>
      <vt:lpstr>My WHY…</vt:lpstr>
      <vt:lpstr>Now you know us… </vt:lpstr>
      <vt:lpstr>Fun Facts</vt:lpstr>
      <vt:lpstr>SUSA…</vt:lpstr>
      <vt:lpstr>Communication</vt:lpstr>
      <vt:lpstr>PowerPoint Presentation</vt:lpstr>
      <vt:lpstr>PowerPoint Presentation</vt:lpstr>
      <vt:lpstr>PowerPoint Presentation</vt:lpstr>
      <vt:lpstr>Swim Meets 101</vt:lpstr>
      <vt:lpstr>PowerPoint Presentation</vt:lpstr>
      <vt:lpstr>PowerPoint Presentation</vt:lpstr>
      <vt:lpstr>Team Store:  www.SUSAstingrays.com/teamstore</vt:lpstr>
      <vt:lpstr>Financial Information</vt:lpstr>
      <vt:lpstr>SUSA Financial Page</vt:lpstr>
      <vt:lpstr>Highlights from FRC</vt:lpstr>
      <vt:lpstr>Highlights from FRC</vt:lpstr>
      <vt:lpstr>Be Involved!</vt:lpstr>
      <vt:lpstr>PowerPoint Presentation</vt:lpstr>
      <vt:lpstr>PowerPoint Presentation</vt:lpstr>
      <vt:lpstr>High School &amp; Club</vt:lpstr>
      <vt:lpstr>Frequently Asked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Danielle Caldwell</dc:creator>
  <cp:lastModifiedBy>Danielle Caldwell</cp:lastModifiedBy>
  <cp:revision>11</cp:revision>
  <dcterms:created xsi:type="dcterms:W3CDTF">2026-09-23T22:11:56Z</dcterms:created>
  <dcterms:modified xsi:type="dcterms:W3CDTF">2026-10-03T23:29:03Z</dcterms:modified>
</cp:coreProperties>
</file>