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embeddedFontLst>
    <p:embeddedFont>
      <p:font typeface="Corbel" panose="020B050302020402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hsqAL/FgkR6AQqMsLXNKNI0IpX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859930D-DDFB-40AC-8E22-5E1B9FD2A975}">
  <a:tblStyle styleId="{8859930D-DDFB-40AC-8E22-5E1B9FD2A97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013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customschemas.google.com/relationships/presentationmetadata" Target="meta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f9add4bb4a_1_1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f9add4bb4a_1_12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g3f9add4bb4a_1_12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9add4bb4a_1_1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f9add4bb4a_1_16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g3f9add4bb4a_1_16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9add4bb4a_1_13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g3f9add4bb4a_1_1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9add4bb4a_1_16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f9add4bb4a_1_16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9add4bb4a_1_16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f9add4bb4a_1_12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g3f9add4bb4a_1_1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9add4bb4a_1_20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f9add4bb4a_1_20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3f9add4bb4a_1_20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f9add4bb4a_1_16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g3f9add4bb4a_1_16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f9add4bb4a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f9add4bb4a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3f9add4bb4a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E2E2"/>
              </a:buClr>
              <a:buSzPts val="9600"/>
              <a:buFont typeface="Corbel"/>
              <a:buNone/>
              <a:defRPr sz="9600" b="0">
                <a:solidFill>
                  <a:srgbClr val="E2E2E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  <a:defRPr sz="3200" b="0">
                <a:solidFill>
                  <a:schemeClr val="lt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>
            <a:spLocks noGrp="1"/>
          </p:cNvSpPr>
          <p:nvPr>
            <p:ph type="pic" idx="2"/>
          </p:nvPr>
        </p:nvSpPr>
        <p:spPr>
          <a:xfrm>
            <a:off x="839788" y="987425"/>
            <a:ext cx="10515600" cy="337973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29"/>
          <p:cNvSpPr txBox="1">
            <a:spLocks noGrp="1"/>
          </p:cNvSpPr>
          <p:nvPr>
            <p:ph type="body" idx="1"/>
          </p:nvPr>
        </p:nvSpPr>
        <p:spPr>
          <a:xfrm>
            <a:off x="839788" y="5186516"/>
            <a:ext cx="10514012" cy="682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body" idx="1"/>
          </p:nvPr>
        </p:nvSpPr>
        <p:spPr>
          <a:xfrm>
            <a:off x="839788" y="4489399"/>
            <a:ext cx="10514012" cy="1501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1"/>
          <p:cNvSpPr txBox="1"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4400"/>
              <a:buFont typeface="Corbel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1"/>
          <p:cNvSpPr txBox="1">
            <a:spLocks noGrp="1"/>
          </p:cNvSpPr>
          <p:nvPr>
            <p:ph type="body" idx="1"/>
          </p:nvPr>
        </p:nvSpPr>
        <p:spPr>
          <a:xfrm>
            <a:off x="1720644" y="3365557"/>
            <a:ext cx="8752299" cy="54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8" name="Google Shape;88;p31"/>
          <p:cNvSpPr txBox="1">
            <a:spLocks noGrp="1"/>
          </p:cNvSpPr>
          <p:nvPr>
            <p:ph type="body" idx="2"/>
          </p:nvPr>
        </p:nvSpPr>
        <p:spPr>
          <a:xfrm>
            <a:off x="838200" y="4501729"/>
            <a:ext cx="10512424" cy="148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9" name="Google Shape;89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31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orbel"/>
              <a:buNone/>
            </a:pPr>
            <a:r>
              <a:rPr lang="en-US" sz="8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“</a:t>
            </a:r>
            <a:endParaRPr/>
          </a:p>
        </p:txBody>
      </p:sp>
      <p:sp>
        <p:nvSpPr>
          <p:cNvPr id="93" name="Google Shape;93;p31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orbel"/>
              <a:buNone/>
            </a:pPr>
            <a:r>
              <a:rPr lang="en-US" sz="8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2"/>
          <p:cNvSpPr txBox="1"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5400"/>
              <a:buFont typeface="Corbe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2"/>
          <p:cNvSpPr txBox="1">
            <a:spLocks noGrp="1"/>
          </p:cNvSpPr>
          <p:nvPr>
            <p:ph type="body" idx="1"/>
          </p:nvPr>
        </p:nvSpPr>
        <p:spPr>
          <a:xfrm>
            <a:off x="839788" y="4850581"/>
            <a:ext cx="10514012" cy="1140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7" name="Google Shape;97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>
  <p:cSld name="3 Colum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3"/>
          <p:cNvSpPr txBox="1"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 b="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3" name="Google Shape;103;p33"/>
          <p:cNvSpPr txBox="1">
            <a:spLocks noGrp="1"/>
          </p:cNvSpPr>
          <p:nvPr>
            <p:ph type="body" idx="2"/>
          </p:nvPr>
        </p:nvSpPr>
        <p:spPr>
          <a:xfrm>
            <a:off x="1356798" y="2571750"/>
            <a:ext cx="2927350" cy="358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4" name="Google Shape;104;p33"/>
          <p:cNvSpPr txBox="1">
            <a:spLocks noGrp="1"/>
          </p:cNvSpPr>
          <p:nvPr>
            <p:ph type="body" idx="3"/>
          </p:nvPr>
        </p:nvSpPr>
        <p:spPr>
          <a:xfrm>
            <a:off x="4587994" y="1885950"/>
            <a:ext cx="293624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 b="0">
                <a:solidFill>
                  <a:schemeClr val="lt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33"/>
          <p:cNvSpPr txBox="1">
            <a:spLocks noGrp="1"/>
          </p:cNvSpPr>
          <p:nvPr>
            <p:ph type="body" idx="4"/>
          </p:nvPr>
        </p:nvSpPr>
        <p:spPr>
          <a:xfrm>
            <a:off x="4577441" y="2571750"/>
            <a:ext cx="2946794" cy="358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6" name="Google Shape;106;p33"/>
          <p:cNvSpPr txBox="1">
            <a:spLocks noGrp="1"/>
          </p:cNvSpPr>
          <p:nvPr>
            <p:ph type="body" idx="5"/>
          </p:nvPr>
        </p:nvSpPr>
        <p:spPr>
          <a:xfrm>
            <a:off x="7829035" y="1885950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 b="0">
                <a:solidFill>
                  <a:schemeClr val="lt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33"/>
          <p:cNvSpPr txBox="1">
            <a:spLocks noGrp="1"/>
          </p:cNvSpPr>
          <p:nvPr>
            <p:ph type="body" idx="6"/>
          </p:nvPr>
        </p:nvSpPr>
        <p:spPr>
          <a:xfrm>
            <a:off x="7829035" y="2571750"/>
            <a:ext cx="2932113" cy="358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8" name="Google Shape;108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icture Column">
  <p:cSld name="3 Picture Column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34"/>
          <p:cNvSpPr txBox="1"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400"/>
              <a:buNone/>
              <a:defRPr sz="2400" b="0">
                <a:solidFill>
                  <a:srgbClr val="EDEDE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4" name="Google Shape;114;p34"/>
          <p:cNvSpPr>
            <a:spLocks noGrp="1"/>
          </p:cNvSpPr>
          <p:nvPr>
            <p:ph type="pic" idx="2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3137"/>
              </a:srgbClr>
            </a:outerShdw>
          </a:effectLst>
        </p:spPr>
      </p:sp>
      <p:sp>
        <p:nvSpPr>
          <p:cNvPr id="115" name="Google Shape;115;p34"/>
          <p:cNvSpPr txBox="1">
            <a:spLocks noGrp="1"/>
          </p:cNvSpPr>
          <p:nvPr>
            <p:ph type="body" idx="3"/>
          </p:nvPr>
        </p:nvSpPr>
        <p:spPr>
          <a:xfrm>
            <a:off x="1332085" y="4873765"/>
            <a:ext cx="2940050" cy="659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6" name="Google Shape;116;p34"/>
          <p:cNvSpPr txBox="1">
            <a:spLocks noGrp="1"/>
          </p:cNvSpPr>
          <p:nvPr>
            <p:ph type="body" idx="4"/>
          </p:nvPr>
        </p:nvSpPr>
        <p:spPr>
          <a:xfrm>
            <a:off x="4568997" y="4297503"/>
            <a:ext cx="2930525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400"/>
              <a:buNone/>
              <a:defRPr sz="2400" b="0">
                <a:solidFill>
                  <a:srgbClr val="EDEDE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7" name="Google Shape;117;p34"/>
          <p:cNvSpPr>
            <a:spLocks noGrp="1"/>
          </p:cNvSpPr>
          <p:nvPr>
            <p:ph type="pic" idx="5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3137"/>
              </a:srgbClr>
            </a:outerShdw>
          </a:effectLst>
        </p:spPr>
      </p:sp>
      <p:sp>
        <p:nvSpPr>
          <p:cNvPr id="118" name="Google Shape;118;p34"/>
          <p:cNvSpPr txBox="1">
            <a:spLocks noGrp="1"/>
          </p:cNvSpPr>
          <p:nvPr>
            <p:ph type="body" idx="6"/>
          </p:nvPr>
        </p:nvSpPr>
        <p:spPr>
          <a:xfrm>
            <a:off x="4567644" y="4873764"/>
            <a:ext cx="2934406" cy="659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9" name="Google Shape;119;p34"/>
          <p:cNvSpPr txBox="1">
            <a:spLocks noGrp="1"/>
          </p:cNvSpPr>
          <p:nvPr>
            <p:ph type="body" idx="7"/>
          </p:nvPr>
        </p:nvSpPr>
        <p:spPr>
          <a:xfrm>
            <a:off x="7804322" y="4297503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400"/>
              <a:buNone/>
              <a:defRPr sz="2400" b="0">
                <a:solidFill>
                  <a:srgbClr val="EDEDE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34"/>
          <p:cNvSpPr>
            <a:spLocks noGrp="1"/>
          </p:cNvSpPr>
          <p:nvPr>
            <p:ph type="pic" idx="8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3137"/>
              </a:srgbClr>
            </a:outerShdw>
          </a:effectLst>
        </p:spPr>
      </p:sp>
      <p:sp>
        <p:nvSpPr>
          <p:cNvPr id="121" name="Google Shape;121;p34"/>
          <p:cNvSpPr txBox="1">
            <a:spLocks noGrp="1"/>
          </p:cNvSpPr>
          <p:nvPr>
            <p:ph type="body" idx="9"/>
          </p:nvPr>
        </p:nvSpPr>
        <p:spPr>
          <a:xfrm>
            <a:off x="7804197" y="4873762"/>
            <a:ext cx="2935997" cy="659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2" name="Google Shape;122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5"/>
          <p:cNvSpPr txBox="1">
            <a:spLocks noGrp="1"/>
          </p:cNvSpPr>
          <p:nvPr>
            <p:ph type="body" idx="1"/>
          </p:nvPr>
        </p:nvSpPr>
        <p:spPr>
          <a:xfrm rot="5400000">
            <a:off x="4061231" y="-1115606"/>
            <a:ext cx="4351338" cy="102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3"/>
          <p:cNvSpPr txBox="1"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E2E2"/>
              </a:buClr>
              <a:buSzPts val="9600"/>
              <a:buFont typeface="Corbel"/>
              <a:buNone/>
              <a:defRPr sz="9600" b="0">
                <a:solidFill>
                  <a:srgbClr val="E2E2E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  <a:defRPr sz="3200" b="0">
                <a:solidFill>
                  <a:schemeClr val="lt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502521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body" idx="2"/>
          </p:nvPr>
        </p:nvSpPr>
        <p:spPr>
          <a:xfrm>
            <a:off x="6319840" y="1825625"/>
            <a:ext cx="503396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 b="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body" idx="2"/>
          </p:nvPr>
        </p:nvSpPr>
        <p:spPr>
          <a:xfrm>
            <a:off x="1120000" y="2505075"/>
            <a:ext cx="5025216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body" idx="3"/>
          </p:nvPr>
        </p:nvSpPr>
        <p:spPr>
          <a:xfrm>
            <a:off x="6319840" y="1681163"/>
            <a:ext cx="503554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 b="0">
                <a:solidFill>
                  <a:schemeClr val="lt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body" idx="4"/>
          </p:nvPr>
        </p:nvSpPr>
        <p:spPr>
          <a:xfrm>
            <a:off x="6319840" y="2505075"/>
            <a:ext cx="503554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2"/>
          </p:nvPr>
        </p:nvSpPr>
        <p:spPr>
          <a:xfrm>
            <a:off x="1120000" y="2057400"/>
            <a:ext cx="365202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8"/>
          <p:cNvSpPr txBox="1">
            <a:spLocks noGrp="1"/>
          </p:cNvSpPr>
          <p:nvPr>
            <p:ph type="body" idx="1"/>
          </p:nvPr>
        </p:nvSpPr>
        <p:spPr>
          <a:xfrm>
            <a:off x="1120000" y="2057400"/>
            <a:ext cx="365202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5400"/>
              <a:buFont typeface="Corbel"/>
              <a:buNone/>
              <a:defRPr sz="54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ocolocoswims.com/teams/cedar-swim-club/" TargetMode="External"/><Relationship Id="rId4" Type="http://schemas.openxmlformats.org/officeDocument/2006/relationships/image" Target="../media/image1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ub.usaswimming.org/landing" TargetMode="External"/><Relationship Id="rId4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" descr="A shark underwater"/>
          <p:cNvPicPr preferRelativeResize="0"/>
          <p:nvPr/>
        </p:nvPicPr>
        <p:blipFill rotWithShape="1">
          <a:blip r:embed="rId4">
            <a:alphaModFix/>
          </a:blip>
          <a:srcRect t="1830" b="1830"/>
          <a:stretch/>
        </p:blipFill>
        <p:spPr>
          <a:xfrm>
            <a:off x="20" y="1"/>
            <a:ext cx="1219197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"/>
          <p:cNvSpPr txBox="1">
            <a:spLocks noGrp="1"/>
          </p:cNvSpPr>
          <p:nvPr>
            <p:ph type="subTitle" idx="1"/>
          </p:nvPr>
        </p:nvSpPr>
        <p:spPr>
          <a:xfrm>
            <a:off x="1775287" y="5340595"/>
            <a:ext cx="9144000" cy="7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</a:pPr>
            <a:r>
              <a:rPr lang="en-US"/>
              <a:t>Parent  Information </a:t>
            </a:r>
            <a:endParaRPr/>
          </a:p>
        </p:txBody>
      </p:sp>
      <p:sp>
        <p:nvSpPr>
          <p:cNvPr id="143" name="Google Shape;143;p1"/>
          <p:cNvSpPr txBox="1">
            <a:spLocks noGrp="1"/>
          </p:cNvSpPr>
          <p:nvPr>
            <p:ph type="ctrTitle"/>
          </p:nvPr>
        </p:nvSpPr>
        <p:spPr>
          <a:xfrm>
            <a:off x="27" y="267349"/>
            <a:ext cx="6803100" cy="24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orbel"/>
              <a:buNone/>
            </a:pPr>
            <a:r>
              <a:rPr lang="en-US">
                <a:solidFill>
                  <a:srgbClr val="FFFF00"/>
                </a:solidFill>
              </a:rPr>
              <a:t>CSC 2026-27 Season</a:t>
            </a:r>
            <a:endParaRPr/>
          </a:p>
        </p:txBody>
      </p:sp>
      <p:pic>
        <p:nvPicPr>
          <p:cNvPr id="144" name="Google Shape;144;p1" title="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3733" y="5824499"/>
            <a:ext cx="963291" cy="86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f9add4bb4a_1_12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5"/>
                </a:solidFill>
              </a:rPr>
              <a:t>Financial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236" name="Google Shape;236;g3f9add4bb4a_1_1243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9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Payments</a:t>
            </a:r>
            <a:endParaRPr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</a:pPr>
            <a:r>
              <a:rPr lang="en-US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In full or pay billed monthly on the first of each month for 11 months.</a:t>
            </a:r>
            <a:endParaRPr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Fundraising</a:t>
            </a:r>
            <a:endParaRPr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Cancelation/Pause</a:t>
            </a:r>
            <a:endParaRPr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</a:pPr>
            <a:r>
              <a:rPr lang="en-US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Email only</a:t>
            </a:r>
            <a:endParaRPr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</a:pPr>
            <a:r>
              <a:rPr lang="en-US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1 month Prior.</a:t>
            </a:r>
            <a:endParaRPr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g3f9add4bb4a_1_1674" title="downloa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5232" y="0"/>
            <a:ext cx="8019436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g3f9add4bb4a_1_1674"/>
          <p:cNvSpPr txBox="1"/>
          <p:nvPr/>
        </p:nvSpPr>
        <p:spPr>
          <a:xfrm>
            <a:off x="3260475" y="5684225"/>
            <a:ext cx="5536200" cy="4926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rPr>
              <a:t>UTAGS/SR State</a:t>
            </a:r>
            <a:endParaRPr sz="2000">
              <a:solidFill>
                <a:srgbClr val="EDEDED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4" name="Google Shape;244;g3f9add4bb4a_1_1674"/>
          <p:cNvSpPr txBox="1"/>
          <p:nvPr/>
        </p:nvSpPr>
        <p:spPr>
          <a:xfrm>
            <a:off x="2518050" y="6232900"/>
            <a:ext cx="7033800" cy="492600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rPr>
              <a:t>Local swim meets / Invites / Duel meets / Intersquad</a:t>
            </a:r>
            <a:endParaRPr sz="2000">
              <a:solidFill>
                <a:srgbClr val="EDEDED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Corbel"/>
              <a:buNone/>
            </a:pPr>
            <a:r>
              <a:rPr lang="en-US">
                <a:solidFill>
                  <a:srgbClr val="FFFF00"/>
                </a:solidFill>
              </a:rPr>
              <a:t>Meet costs</a:t>
            </a:r>
            <a:endParaRPr/>
          </a:p>
        </p:txBody>
      </p:sp>
      <p:sp>
        <p:nvSpPr>
          <p:cNvPr id="250" name="Google Shape;250;p8"/>
          <p:cNvSpPr txBox="1"/>
          <p:nvPr/>
        </p:nvSpPr>
        <p:spPr>
          <a:xfrm>
            <a:off x="488373" y="1558637"/>
            <a:ext cx="11118300" cy="45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Individual Meet Fees. </a:t>
            </a:r>
            <a:endParaRPr sz="2800" b="0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Set by the host club. </a:t>
            </a:r>
            <a:endParaRPr sz="2400" b="0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Paid by CSC</a:t>
            </a:r>
            <a:endParaRPr sz="2400">
              <a:solidFill>
                <a:schemeClr val="accent5"/>
              </a:solidFill>
            </a:endParaRPr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accent5"/>
                </a:solidFill>
              </a:rPr>
              <a:t>scratches:  Contact coach prior to submission to LSC</a:t>
            </a:r>
            <a:endParaRPr sz="2400" b="0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●"/>
            </a:pPr>
            <a:r>
              <a:rPr lang="en-US"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Coach </a:t>
            </a:r>
            <a:r>
              <a:rPr lang="en-US" sz="2800">
                <a:solidFill>
                  <a:schemeClr val="accent5"/>
                </a:solidFill>
              </a:rPr>
              <a:t>Fees</a:t>
            </a:r>
            <a:endParaRPr sz="2800">
              <a:solidFill>
                <a:schemeClr val="accent5"/>
              </a:solidFill>
            </a:endParaRPr>
          </a:p>
          <a:p>
            <a:pPr marL="91440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</a:pPr>
            <a:r>
              <a:rPr lang="en-US" sz="2400">
                <a:solidFill>
                  <a:schemeClr val="accent5"/>
                </a:solidFill>
              </a:rPr>
              <a:t>travel cost</a:t>
            </a:r>
            <a:endParaRPr sz="2400">
              <a:solidFill>
                <a:schemeClr val="accent5"/>
              </a:solidFill>
            </a:endParaRPr>
          </a:p>
          <a:p>
            <a:pPr marL="91440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</a:pPr>
            <a:r>
              <a:rPr lang="en-US" sz="2400">
                <a:solidFill>
                  <a:schemeClr val="accent5"/>
                </a:solidFill>
              </a:rPr>
              <a:t>coach hours</a:t>
            </a:r>
            <a:endParaRPr>
              <a:solidFill>
                <a:schemeClr val="accent5"/>
              </a:solidFill>
            </a:endParaRPr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Travel Meets</a:t>
            </a:r>
            <a:endParaRPr>
              <a:solidFill>
                <a:schemeClr val="accent5"/>
              </a:solidFill>
            </a:endParaRPr>
          </a:p>
          <a:p>
            <a: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Actual costs (travel cost plus coach’s hours) </a:t>
            </a:r>
            <a:endParaRPr sz="2400" b="0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divided by the number of swimmers attending the meet</a:t>
            </a:r>
            <a:endParaRPr>
              <a:solidFill>
                <a:schemeClr val="accent5"/>
              </a:solidFill>
            </a:endParaRPr>
          </a:p>
          <a:p>
            <a: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Capped at $500 per meet per family</a:t>
            </a:r>
            <a:endParaRPr sz="2400" b="0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CSC and SUSA Swim meets incur a $10 coaching fee</a:t>
            </a:r>
            <a:endParaRPr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f9add4bb4a_1_130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Corbel"/>
              <a:buNone/>
            </a:pPr>
            <a:r>
              <a:rPr lang="en-US">
                <a:solidFill>
                  <a:srgbClr val="FFFF00"/>
                </a:solidFill>
              </a:rPr>
              <a:t>Safe Sport</a:t>
            </a:r>
            <a:endParaRPr/>
          </a:p>
        </p:txBody>
      </p:sp>
      <p:sp>
        <p:nvSpPr>
          <p:cNvPr id="256" name="Google Shape;256;g3f9add4bb4a_1_1303"/>
          <p:cNvSpPr txBox="1"/>
          <p:nvPr/>
        </p:nvSpPr>
        <p:spPr>
          <a:xfrm>
            <a:off x="488373" y="1558637"/>
            <a:ext cx="11118300" cy="45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●"/>
            </a:pPr>
            <a:r>
              <a:rPr lang="en-US" sz="2800">
                <a:solidFill>
                  <a:schemeClr val="accent5"/>
                </a:solidFill>
              </a:rPr>
              <a:t>Cedar Swim Club follows USA Swimming MAAPP policies</a:t>
            </a:r>
            <a:endParaRPr sz="2800">
              <a:solidFill>
                <a:schemeClr val="accent5"/>
              </a:solidFill>
            </a:endParaRPr>
          </a:p>
          <a:p>
            <a:pPr marL="457200" marR="0" lvl="0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●"/>
            </a:pPr>
            <a:r>
              <a:rPr lang="en-US" sz="2800">
                <a:solidFill>
                  <a:schemeClr val="accent5"/>
                </a:solidFill>
              </a:rPr>
              <a:t>No one-on-one unsupervised interactions </a:t>
            </a:r>
            <a:endParaRPr sz="2800">
              <a:solidFill>
                <a:schemeClr val="accent5"/>
              </a:solidFill>
            </a:endParaRPr>
          </a:p>
          <a:p>
            <a:pPr marL="457200" marR="0" lvl="0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●"/>
            </a:pPr>
            <a:r>
              <a:rPr lang="en-US" sz="2800">
                <a:solidFill>
                  <a:schemeClr val="accent5"/>
                </a:solidFill>
              </a:rPr>
              <a:t>Electronic communication must include parents </a:t>
            </a:r>
            <a:endParaRPr sz="2800">
              <a:solidFill>
                <a:schemeClr val="accent5"/>
              </a:solidFill>
            </a:endParaRPr>
          </a:p>
          <a:p>
            <a:pPr marL="457200" marR="0" lvl="0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●"/>
            </a:pPr>
            <a:r>
              <a:rPr lang="en-US" sz="2800">
                <a:solidFill>
                  <a:schemeClr val="accent5"/>
                </a:solidFill>
              </a:rPr>
              <a:t>Coaches do not arrange overnight accommodations </a:t>
            </a:r>
            <a:endParaRPr sz="2800">
              <a:solidFill>
                <a:schemeClr val="accent5"/>
              </a:solidFill>
            </a:endParaRPr>
          </a:p>
          <a:p>
            <a:pPr marL="457200" marR="0" lvl="0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●"/>
            </a:pPr>
            <a:r>
              <a:rPr lang="en-US" sz="2800">
                <a:solidFill>
                  <a:schemeClr val="accent5"/>
                </a:solidFill>
              </a:rPr>
              <a:t>Proper supervision during team activities </a:t>
            </a:r>
            <a:endParaRPr sz="2800">
              <a:solidFill>
                <a:schemeClr val="accent5"/>
              </a:solidFill>
            </a:endParaRPr>
          </a:p>
          <a:p>
            <a:pPr marL="457200" marR="0" lvl="0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●"/>
            </a:pPr>
            <a:r>
              <a:rPr lang="en-US" sz="2800">
                <a:solidFill>
                  <a:schemeClr val="accent5"/>
                </a:solidFill>
              </a:rPr>
              <a:t>Reports may be made to: </a:t>
            </a:r>
            <a:endParaRPr sz="2800">
              <a:solidFill>
                <a:schemeClr val="accent5"/>
              </a:solidFill>
            </a:endParaRPr>
          </a:p>
          <a:p>
            <a: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•"/>
            </a:pPr>
            <a:r>
              <a:rPr lang="en-US" sz="2800">
                <a:solidFill>
                  <a:schemeClr val="accent5"/>
                </a:solidFill>
              </a:rPr>
              <a:t>Club Safe Sport Coordinator - Cassey Woodall</a:t>
            </a:r>
            <a:endParaRPr sz="2800">
              <a:solidFill>
                <a:schemeClr val="accent5"/>
              </a:solidFill>
            </a:endParaRPr>
          </a:p>
          <a:p>
            <a: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•"/>
            </a:pPr>
            <a:r>
              <a:rPr lang="en-US" sz="2800">
                <a:solidFill>
                  <a:schemeClr val="accent5"/>
                </a:solidFill>
              </a:rPr>
              <a:t>Head Coach - Kirstin</a:t>
            </a:r>
            <a:endParaRPr sz="2800">
              <a:solidFill>
                <a:schemeClr val="accent5"/>
              </a:solidFill>
            </a:endParaRPr>
          </a:p>
          <a:p>
            <a: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•"/>
            </a:pPr>
            <a:r>
              <a:rPr lang="en-US" sz="2800">
                <a:solidFill>
                  <a:schemeClr val="accent5"/>
                </a:solidFill>
              </a:rPr>
              <a:t>USA Swimming Safe Sport </a:t>
            </a:r>
            <a:endParaRPr sz="2800">
              <a:solidFill>
                <a:schemeClr val="accent5"/>
              </a:solidFill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●"/>
            </a:pPr>
            <a:r>
              <a:rPr lang="en-US" sz="2800">
                <a:solidFill>
                  <a:schemeClr val="accent5"/>
                </a:solidFill>
              </a:rPr>
              <a:t>Annual Safe Sport Due December 2026 / Concusion</a:t>
            </a:r>
            <a:endParaRPr sz="2800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9add4bb4a_1_168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00"/>
                </a:solidFill>
                <a:highlight>
                  <a:srgbClr val="103F54"/>
                </a:highlight>
              </a:rPr>
              <a:t>Illness / Injury</a:t>
            </a:r>
            <a:endParaRPr>
              <a:solidFill>
                <a:srgbClr val="FFFF00"/>
              </a:solidFill>
              <a:highlight>
                <a:srgbClr val="103F54"/>
              </a:highlight>
            </a:endParaRPr>
          </a:p>
        </p:txBody>
      </p:sp>
      <p:sp>
        <p:nvSpPr>
          <p:cNvPr id="263" name="Google Shape;263;g3f9add4bb4a_1_1683"/>
          <p:cNvSpPr txBox="1">
            <a:spLocks noGrp="1"/>
          </p:cNvSpPr>
          <p:nvPr>
            <p:ph type="body" idx="1"/>
          </p:nvPr>
        </p:nvSpPr>
        <p:spPr>
          <a:xfrm>
            <a:off x="1120000" y="1405225"/>
            <a:ext cx="10233900" cy="477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FFFF00"/>
                </a:solidFill>
              </a:rPr>
              <a:t>DO NOT COME TO PRACTICE IF:</a:t>
            </a:r>
            <a:endParaRPr sz="2300">
              <a:solidFill>
                <a:srgbClr val="FFFF00"/>
              </a:solidFill>
            </a:endParaRPr>
          </a:p>
          <a:p>
            <a:pPr marL="457200" lvl="0" indent="-311150" algn="l" rtl="0"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1300"/>
              <a:buChar char="•"/>
            </a:pPr>
            <a:r>
              <a:rPr lang="en-US" sz="2300">
                <a:solidFill>
                  <a:srgbClr val="FFFF00"/>
                </a:solidFill>
              </a:rPr>
              <a:t>Fever (100.4°F or higher)Vomiting or diarrhea </a:t>
            </a:r>
            <a:endParaRPr sz="2300">
              <a:solidFill>
                <a:srgbClr val="FFFF00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300"/>
              <a:buChar char="•"/>
            </a:pPr>
            <a:r>
              <a:rPr lang="en-US" sz="2300">
                <a:solidFill>
                  <a:srgbClr val="FFFF00"/>
                </a:solidFill>
              </a:rPr>
              <a:t>Persistent cough </a:t>
            </a:r>
            <a:endParaRPr sz="2300">
              <a:solidFill>
                <a:srgbClr val="FFFF00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300"/>
              <a:buChar char="•"/>
            </a:pPr>
            <a:r>
              <a:rPr lang="en-US" sz="2300">
                <a:solidFill>
                  <a:srgbClr val="FFFF00"/>
                </a:solidFill>
              </a:rPr>
              <a:t>Sore throat with fever </a:t>
            </a:r>
            <a:endParaRPr sz="2300">
              <a:solidFill>
                <a:srgbClr val="FFFF00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300"/>
              <a:buChar char="•"/>
            </a:pPr>
            <a:r>
              <a:rPr lang="en-US" sz="2300">
                <a:solidFill>
                  <a:srgbClr val="FFFF00"/>
                </a:solidFill>
              </a:rPr>
              <a:t>Unexplained rash </a:t>
            </a:r>
            <a:endParaRPr sz="2300">
              <a:solidFill>
                <a:srgbClr val="FFFF00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300"/>
              <a:buChar char="•"/>
            </a:pPr>
            <a:r>
              <a:rPr lang="en-US" sz="2300">
                <a:solidFill>
                  <a:srgbClr val="FFFF00"/>
                </a:solidFill>
              </a:rPr>
              <a:t>Conjunctivitis (pink eye) </a:t>
            </a:r>
            <a:endParaRPr sz="2300">
              <a:solidFill>
                <a:srgbClr val="FFFF00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300"/>
              <a:buChar char="•"/>
            </a:pPr>
            <a:r>
              <a:rPr lang="en-US" sz="2300">
                <a:solidFill>
                  <a:srgbClr val="FFFF00"/>
                </a:solidFill>
              </a:rPr>
              <a:t>Flu-like symptoms </a:t>
            </a:r>
            <a:endParaRPr sz="2300">
              <a:solidFill>
                <a:srgbClr val="FFFF00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300"/>
              <a:buChar char="•"/>
            </a:pPr>
            <a:r>
              <a:rPr lang="en-US" sz="2300">
                <a:solidFill>
                  <a:srgbClr val="FFFF00"/>
                </a:solidFill>
              </a:rPr>
              <a:t>Any diagnosed contagious illness </a:t>
            </a:r>
            <a:endParaRPr sz="2300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FFFF00"/>
                </a:solidFill>
              </a:rPr>
              <a:t>Any condition for which a healthcare provider has recommended isolation Return-to-Practice Guidelines A swimmer may return to practice only when:  </a:t>
            </a:r>
            <a:endParaRPr sz="2300">
              <a:solidFill>
                <a:srgbClr val="FFFF00"/>
              </a:solidFill>
            </a:endParaRPr>
          </a:p>
          <a:p>
            <a:pPr marL="457200" lvl="0" indent="-374650" algn="l" rtl="0"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300"/>
              <a:buChar char="•"/>
            </a:pPr>
            <a:r>
              <a:rPr lang="en-US" sz="2300">
                <a:solidFill>
                  <a:srgbClr val="FFFF00"/>
                </a:solidFill>
              </a:rPr>
              <a:t>Fever-free for at least 24 hours without the use of fever-reducing medication</a:t>
            </a:r>
            <a:endParaRPr sz="2300">
              <a:solidFill>
                <a:srgbClr val="FFFF00"/>
              </a:solidFill>
            </a:endParaRPr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300"/>
              <a:buChar char="•"/>
            </a:pPr>
            <a:r>
              <a:rPr lang="en-US" sz="2300">
                <a:solidFill>
                  <a:srgbClr val="FFFF00"/>
                </a:solidFill>
              </a:rPr>
              <a:t>Vomit-free and diarrhea-free for at least 24 hours </a:t>
            </a:r>
            <a:endParaRPr sz="2300">
              <a:solidFill>
                <a:srgbClr val="FFFF00"/>
              </a:solidFill>
            </a:endParaRPr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300"/>
              <a:buChar char="•"/>
            </a:pPr>
            <a:r>
              <a:rPr lang="en-US" sz="2300">
                <a:solidFill>
                  <a:srgbClr val="FFFF00"/>
                </a:solidFill>
              </a:rPr>
              <a:t>Significant improvement in respiratory symptoms </a:t>
            </a:r>
            <a:endParaRPr sz="2300">
              <a:solidFill>
                <a:srgbClr val="FFFF00"/>
              </a:solidFill>
            </a:endParaRPr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300"/>
              <a:buChar char="•"/>
            </a:pPr>
            <a:r>
              <a:rPr lang="en-US" sz="2300">
                <a:solidFill>
                  <a:srgbClr val="FFFF00"/>
                </a:solidFill>
              </a:rPr>
              <a:t>At least 24 hours after beginning prescribed antibiotics, if applicable </a:t>
            </a:r>
            <a:endParaRPr sz="2300">
              <a:solidFill>
                <a:srgbClr val="FFFF00"/>
              </a:solidFill>
            </a:endParaRPr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300"/>
              <a:buChar char="•"/>
            </a:pPr>
            <a:r>
              <a:rPr lang="en-US" sz="2300">
                <a:solidFill>
                  <a:srgbClr val="FFFF00"/>
                </a:solidFill>
              </a:rPr>
              <a:t>Cleared by a healthcare provider when required </a:t>
            </a:r>
            <a:endParaRPr sz="23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10" descr="Reflection on swimming pool"/>
          <p:cNvPicPr preferRelativeResize="0"/>
          <p:nvPr/>
        </p:nvPicPr>
        <p:blipFill rotWithShape="1">
          <a:blip r:embed="rId4">
            <a:alphaModFix amt="12000"/>
          </a:blip>
          <a:srcRect t="27027"/>
          <a:stretch/>
        </p:blipFill>
        <p:spPr>
          <a:xfrm>
            <a:off x="20" y="1"/>
            <a:ext cx="12191980" cy="5938683"/>
          </a:xfrm>
          <a:prstGeom prst="rect">
            <a:avLst/>
          </a:prstGeom>
          <a:noFill/>
          <a:ln>
            <a:noFill/>
          </a:ln>
          <a:effectLst>
            <a:reflection stA="55000" endPos="15000" sy="-100000" algn="bl" rotWithShape="0"/>
          </a:effectLst>
        </p:spPr>
      </p:pic>
      <p:sp>
        <p:nvSpPr>
          <p:cNvPr id="269" name="Google Shape;269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Athlete Expectations</a:t>
            </a:r>
            <a:endParaRPr/>
          </a:p>
        </p:txBody>
      </p:sp>
      <p:sp>
        <p:nvSpPr>
          <p:cNvPr id="270" name="Google Shape;270;p10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</a:rPr>
              <a:t>I will respect my coach and fellow swimmers at all times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</a:rPr>
              <a:t>I will respect for all facilities and equipment(including locker rooms) used during practice, meets, and team travel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</a:rPr>
              <a:t>I will be on time. Which means: in the water, ready to practice at the specified time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</a:rPr>
              <a:t>I will refrain from foul language, including racial slurs, violence, and any activity deemed illegal, dishonest, or offensive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</a:rPr>
              <a:t>I will be respectful of my teammates personal space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</a:rPr>
              <a:t>I will demonstrate good sportsmanship at all meets, practices, and events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800"/>
              <a:buNone/>
            </a:pPr>
            <a:endParaRPr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800"/>
              <a:buNone/>
            </a:pP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11" descr="Reflection on swimming pool"/>
          <p:cNvPicPr preferRelativeResize="0"/>
          <p:nvPr/>
        </p:nvPicPr>
        <p:blipFill rotWithShape="1">
          <a:blip r:embed="rId4">
            <a:alphaModFix amt="12000"/>
          </a:blip>
          <a:srcRect t="27029"/>
          <a:stretch/>
        </p:blipFill>
        <p:spPr>
          <a:xfrm>
            <a:off x="20" y="1"/>
            <a:ext cx="12191980" cy="5938682"/>
          </a:xfrm>
          <a:prstGeom prst="rect">
            <a:avLst/>
          </a:prstGeom>
          <a:noFill/>
          <a:ln>
            <a:noFill/>
          </a:ln>
          <a:effectLst>
            <a:reflection stA="55000" endPos="15000" fadeDir="5400012" sy="-100000" algn="bl" rotWithShape="0"/>
          </a:effectLst>
        </p:spPr>
      </p:pic>
      <p:sp>
        <p:nvSpPr>
          <p:cNvPr id="276" name="Google Shape;27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 sz="5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Parent Expectations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1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228600" lvl="0" indent="-24193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Volunteer requirements</a:t>
            </a:r>
            <a:endParaRPr/>
          </a:p>
          <a:p>
            <a:pPr marL="685800" lvl="1" indent="-2400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4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Minimum 20 volunteers to effectively run a meet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timing, officials, hospitality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400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4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Requirements are family based and determined by the highest group requirement if you have multiple swimmers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019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Volunteer buyout $30/session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019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Tracked through Commit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419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Please wait to talk to the coach before or after practice. Allow them to coach</a:t>
            </a:r>
            <a:endParaRPr/>
          </a:p>
          <a:p>
            <a:pPr marL="228600" lvl="0" indent="-2419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Model good sportsmanship and behavior for our team</a:t>
            </a:r>
            <a:endParaRPr/>
          </a:p>
          <a:p>
            <a:pPr marL="228600" lvl="0" indent="-2419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Give your swimmer loves and hugs.  They put more pressure on themselves.  Please do not add to it.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g3f9add4bb4a_1_1255" descr="Reflection on swimming pool"/>
          <p:cNvPicPr preferRelativeResize="0"/>
          <p:nvPr/>
        </p:nvPicPr>
        <p:blipFill rotWithShape="1">
          <a:blip r:embed="rId4">
            <a:alphaModFix amt="12000"/>
          </a:blip>
          <a:srcRect t="27029"/>
          <a:stretch/>
        </p:blipFill>
        <p:spPr>
          <a:xfrm>
            <a:off x="20" y="1"/>
            <a:ext cx="12191980" cy="5938682"/>
          </a:xfrm>
          <a:prstGeom prst="rect">
            <a:avLst/>
          </a:prstGeom>
          <a:noFill/>
          <a:ln>
            <a:noFill/>
          </a:ln>
          <a:effectLst>
            <a:reflection stA="55000" endPos="15000" fadeDir="5400012" sy="-100000" algn="bl" rotWithShape="0"/>
          </a:effectLst>
        </p:spPr>
      </p:pic>
      <p:sp>
        <p:nvSpPr>
          <p:cNvPr id="283" name="Google Shape;283;g3f9add4bb4a_1_12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Officials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g3f9add4bb4a_1_1255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Training &amp; Certification is through USA Swimming</a:t>
            </a:r>
            <a:endParaRPr>
              <a:solidFill>
                <a:srgbClr val="FFFF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Register with the LSC</a:t>
            </a:r>
            <a:endParaRPr>
              <a:solidFill>
                <a:srgbClr val="FFFF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Training required</a:t>
            </a:r>
            <a:endParaRPr>
              <a:solidFill>
                <a:srgbClr val="FFFF00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on deck shadowing</a:t>
            </a:r>
            <a:endParaRPr>
              <a:solidFill>
                <a:srgbClr val="FFFF00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Written test</a:t>
            </a:r>
            <a:endParaRPr>
              <a:solidFill>
                <a:srgbClr val="FFFF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Safety requirement are mandatory </a:t>
            </a:r>
            <a:endParaRPr>
              <a:solidFill>
                <a:srgbClr val="FFFF00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Athlete Protection Training</a:t>
            </a:r>
            <a:endParaRPr>
              <a:solidFill>
                <a:srgbClr val="FFFF00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Background Check</a:t>
            </a:r>
            <a:endParaRPr>
              <a:solidFill>
                <a:srgbClr val="FFFF00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Concussion Protocol Training</a:t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12" descr="A close-up photo of a stopwatch with a pool in the background"/>
          <p:cNvPicPr preferRelativeResize="0"/>
          <p:nvPr/>
        </p:nvPicPr>
        <p:blipFill rotWithShape="1">
          <a:blip r:embed="rId4">
            <a:alphaModFix amt="12000"/>
          </a:blip>
          <a:srcRect b="27027"/>
          <a:stretch/>
        </p:blipFill>
        <p:spPr>
          <a:xfrm>
            <a:off x="20" y="1"/>
            <a:ext cx="12191980" cy="5938683"/>
          </a:xfrm>
          <a:prstGeom prst="rect">
            <a:avLst/>
          </a:prstGeom>
          <a:noFill/>
          <a:ln>
            <a:noFill/>
          </a:ln>
          <a:effectLst>
            <a:reflection stA="55000" endPos="15000" sy="-100000" algn="bl" rotWithShape="0"/>
          </a:effectLst>
        </p:spPr>
      </p:pic>
      <p:sp>
        <p:nvSpPr>
          <p:cNvPr id="290" name="Google Shape;29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Arena Sponsored Club</a:t>
            </a:r>
            <a:endParaRPr/>
          </a:p>
        </p:txBody>
      </p:sp>
      <p:sp>
        <p:nvSpPr>
          <p:cNvPr id="291" name="Google Shape;291;p12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Benefits: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4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Value in kind (VIK) that can be used by the club for equipment, apparel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4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VIK for each swimmer qualified for State meets or higher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4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20% discount for all Arena equipment/apparel purchased through our vendor (Poco Loco Swim Shop)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Required: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4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 Arena Suit purchased per year per swimmer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4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Only Arena branded suits (except Tech suits), caps, and branded team apparel at swim meets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15" descr="up close image of waves"/>
          <p:cNvPicPr preferRelativeResize="0"/>
          <p:nvPr/>
        </p:nvPicPr>
        <p:blipFill rotWithShape="1">
          <a:blip r:embed="rId4">
            <a:alphaModFix amt="25000"/>
          </a:blip>
          <a:srcRect b="15730"/>
          <a:stretch/>
        </p:blipFill>
        <p:spPr>
          <a:xfrm>
            <a:off x="20" y="1"/>
            <a:ext cx="121919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Suit fitting/equipment Purchase</a:t>
            </a:r>
            <a:endParaRPr/>
          </a:p>
        </p:txBody>
      </p:sp>
      <p:sp>
        <p:nvSpPr>
          <p:cNvPr id="298" name="Google Shape;298;p15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lang="en-US" sz="3600">
                <a:solidFill>
                  <a:srgbClr val="FFFF00"/>
                </a:solidFill>
              </a:rPr>
              <a:t>Thursday Sept 8</a:t>
            </a:r>
            <a:r>
              <a:rPr lang="en-US" sz="3600" baseline="30000">
                <a:solidFill>
                  <a:srgbClr val="FFFF00"/>
                </a:solidFill>
              </a:rPr>
              <a:t>th</a:t>
            </a:r>
            <a:r>
              <a:rPr lang="en-US" sz="3600">
                <a:solidFill>
                  <a:srgbClr val="FFFF00"/>
                </a:solidFill>
              </a:rPr>
              <a:t> from 4:30pm – 6:30pm</a:t>
            </a:r>
            <a:endParaRPr sz="3600">
              <a:solidFill>
                <a:srgbClr val="FFFF00"/>
              </a:solidFill>
            </a:endParaRPr>
          </a:p>
          <a:p>
            <a:pPr marL="6858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lang="en-US" sz="3600">
                <a:solidFill>
                  <a:srgbClr val="FFFF00"/>
                </a:solidFill>
              </a:rPr>
              <a:t>Pre-Comp 1 &amp; 2, AG 1, 2, 3 4:30  start</a:t>
            </a:r>
            <a:endParaRPr sz="3600">
              <a:solidFill>
                <a:srgbClr val="FFFF00"/>
              </a:solidFill>
            </a:endParaRPr>
          </a:p>
          <a:p>
            <a:pPr marL="6858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lang="en-US" sz="3600">
                <a:solidFill>
                  <a:srgbClr val="FFFF00"/>
                </a:solidFill>
              </a:rPr>
              <a:t>SR, Elite and HS P after swim </a:t>
            </a:r>
            <a:endParaRPr sz="3600">
              <a:solidFill>
                <a:srgbClr val="FFFF00"/>
              </a:solidFill>
            </a:endParaRPr>
          </a:p>
          <a:p>
            <a:pPr marL="6858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lang="en-US" sz="3600">
                <a:solidFill>
                  <a:srgbClr val="FFFF00"/>
                </a:solidFill>
              </a:rPr>
              <a:t>NO DRYLAND all groups.</a:t>
            </a:r>
            <a:endParaRPr sz="3600">
              <a:solidFill>
                <a:srgbClr val="FFFF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lang="en-US" sz="3600">
                <a:solidFill>
                  <a:srgbClr val="FFFF00"/>
                </a:solidFill>
              </a:rPr>
              <a:t>Poco Loco will be onsite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lang="en-US" sz="3600">
                <a:solidFill>
                  <a:srgbClr val="FFFF00"/>
                </a:solidFill>
              </a:rPr>
              <a:t>Suit Fitting, practice and big suits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lang="en-US" sz="3600">
                <a:solidFill>
                  <a:srgbClr val="FFFF00"/>
                </a:solidFill>
              </a:rPr>
              <a:t>Equipment order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lang="en-US" sz="3600">
                <a:solidFill>
                  <a:srgbClr val="FFFF00"/>
                </a:solidFill>
              </a:rPr>
              <a:t>Order and size jackets, parkas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9add4bb4a_1_20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USA Swimming</a:t>
            </a:r>
            <a:endParaRPr/>
          </a:p>
        </p:txBody>
      </p:sp>
      <p:pic>
        <p:nvPicPr>
          <p:cNvPr id="151" name="Google Shape;151;g3f9add4bb4a_1_2062" title="images.pn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-28944" r="-28959"/>
          <a:stretch/>
        </p:blipFill>
        <p:spPr>
          <a:xfrm>
            <a:off x="1332085" y="2256354"/>
            <a:ext cx="2940000" cy="1524000"/>
          </a:xfrm>
          <a:prstGeom prst="roundRect">
            <a:avLst>
              <a:gd name="adj" fmla="val 16667"/>
            </a:avLst>
          </a:prstGeom>
        </p:spPr>
      </p:pic>
      <p:sp>
        <p:nvSpPr>
          <p:cNvPr id="152" name="Google Shape;152;g3f9add4bb4a_1_2062"/>
          <p:cNvSpPr txBox="1">
            <a:spLocks noGrp="1"/>
          </p:cNvSpPr>
          <p:nvPr>
            <p:ph type="body" idx="3"/>
          </p:nvPr>
        </p:nvSpPr>
        <p:spPr>
          <a:xfrm>
            <a:off x="1324075" y="3945225"/>
            <a:ext cx="2940000" cy="2289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National Governing Body  Sets national rules, standards, athlete safety requirements, and competition guidelines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2100"/>
              </a:spcBef>
              <a:spcAft>
                <a:spcPts val="0"/>
              </a:spcAft>
              <a:buSzPts val="523"/>
              <a:buNone/>
            </a:pPr>
            <a:endParaRPr sz="1124"/>
          </a:p>
        </p:txBody>
      </p:sp>
      <p:pic>
        <p:nvPicPr>
          <p:cNvPr id="153" name="Google Shape;153;g3f9add4bb4a_1_2062" title="images.jpg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-27785" t="-1685" r="-27785" b="-1695"/>
          <a:stretch/>
        </p:blipFill>
        <p:spPr>
          <a:xfrm>
            <a:off x="4568996" y="2256354"/>
            <a:ext cx="2930400" cy="1524000"/>
          </a:xfrm>
          <a:prstGeom prst="roundRect">
            <a:avLst>
              <a:gd name="adj" fmla="val 16667"/>
            </a:avLst>
          </a:prstGeom>
        </p:spPr>
      </p:pic>
      <p:sp>
        <p:nvSpPr>
          <p:cNvPr id="154" name="Google Shape;154;g3f9add4bb4a_1_2062"/>
          <p:cNvSpPr txBox="1">
            <a:spLocks noGrp="1"/>
          </p:cNvSpPr>
          <p:nvPr>
            <p:ph type="body" idx="6"/>
          </p:nvPr>
        </p:nvSpPr>
        <p:spPr>
          <a:xfrm>
            <a:off x="4566975" y="3945324"/>
            <a:ext cx="2934300" cy="2289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LSC - Local Swimming Committee       </a:t>
            </a:r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Regional Level                                           Supports and oversees clubs, athletes, coaches, officials &amp; meets within it’s geographic area</a:t>
            </a:r>
            <a:endParaRPr sz="8000"/>
          </a:p>
        </p:txBody>
      </p:sp>
      <p:pic>
        <p:nvPicPr>
          <p:cNvPr id="155" name="Google Shape;155;g3f9add4bb4a_1_2062" title="New Logo - Copy.png"/>
          <p:cNvPicPr preferRelativeResize="0">
            <a:picLocks noGrp="1"/>
          </p:cNvPicPr>
          <p:nvPr>
            <p:ph type="pic" idx="8"/>
          </p:nvPr>
        </p:nvPicPr>
        <p:blipFill rotWithShape="1">
          <a:blip r:embed="rId5">
            <a:alphaModFix/>
          </a:blip>
          <a:srcRect l="-5356" t="-6715" r="-5533" b="-1592"/>
          <a:stretch/>
        </p:blipFill>
        <p:spPr>
          <a:xfrm>
            <a:off x="7804321" y="2256354"/>
            <a:ext cx="2932200" cy="1524000"/>
          </a:xfrm>
          <a:prstGeom prst="roundRect">
            <a:avLst>
              <a:gd name="adj" fmla="val 16667"/>
            </a:avLst>
          </a:prstGeom>
        </p:spPr>
      </p:pic>
      <p:sp>
        <p:nvSpPr>
          <p:cNvPr id="156" name="Google Shape;156;g3f9add4bb4a_1_2062"/>
          <p:cNvSpPr txBox="1">
            <a:spLocks noGrp="1"/>
          </p:cNvSpPr>
          <p:nvPr>
            <p:ph type="body" idx="9"/>
          </p:nvPr>
        </p:nvSpPr>
        <p:spPr>
          <a:xfrm>
            <a:off x="7804200" y="3945196"/>
            <a:ext cx="2936100" cy="2487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Local Swim Club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Provides coaching, training, competition opportunities, and athlete development for our swimmers</a:t>
            </a:r>
            <a:endParaRPr sz="2000"/>
          </a:p>
        </p:txBody>
      </p:sp>
      <p:sp>
        <p:nvSpPr>
          <p:cNvPr id="157" name="Google Shape;157;g3f9add4bb4a_1_2062"/>
          <p:cNvSpPr/>
          <p:nvPr/>
        </p:nvSpPr>
        <p:spPr>
          <a:xfrm>
            <a:off x="4045175" y="2795750"/>
            <a:ext cx="723300" cy="445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8" name="Google Shape;158;g3f9add4bb4a_1_2062"/>
          <p:cNvSpPr/>
          <p:nvPr/>
        </p:nvSpPr>
        <p:spPr>
          <a:xfrm>
            <a:off x="7081025" y="2795750"/>
            <a:ext cx="723300" cy="445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13" descr="A close-up photo of a stopwatch with a pool in the background"/>
          <p:cNvPicPr preferRelativeResize="0"/>
          <p:nvPr/>
        </p:nvPicPr>
        <p:blipFill rotWithShape="1">
          <a:blip r:embed="rId4">
            <a:alphaModFix amt="12000"/>
          </a:blip>
          <a:srcRect b="27027"/>
          <a:stretch/>
        </p:blipFill>
        <p:spPr>
          <a:xfrm>
            <a:off x="20" y="1"/>
            <a:ext cx="12191980" cy="5938683"/>
          </a:xfrm>
          <a:prstGeom prst="rect">
            <a:avLst/>
          </a:prstGeom>
          <a:noFill/>
          <a:ln>
            <a:noFill/>
          </a:ln>
          <a:effectLst>
            <a:reflection stA="55000" endPos="15000" sy="-100000" algn="bl" rotWithShape="0"/>
          </a:effectLst>
        </p:spPr>
      </p:pic>
      <p:sp>
        <p:nvSpPr>
          <p:cNvPr id="304" name="Google Shape;30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Poco Loco Swim Shop</a:t>
            </a:r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2800"/>
              <a:buChar char="•"/>
            </a:pPr>
            <a:r>
              <a:rPr lang="en-US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https://www.pocolocoswims.com/teams/cedar-swim-club/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Discount Code:  CSC20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Enter at check out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If purchasing a tech suit, contact the store directly. They will help with sizing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Tech suits are different for 12U vs 13+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Team store will have other gear options for practice.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g3f9add4bb4a_1_1697" descr="up close image of waves"/>
          <p:cNvPicPr preferRelativeResize="0"/>
          <p:nvPr/>
        </p:nvPicPr>
        <p:blipFill rotWithShape="1">
          <a:blip r:embed="rId4">
            <a:alphaModFix amt="25000"/>
          </a:blip>
          <a:srcRect b="15733"/>
          <a:stretch/>
        </p:blipFill>
        <p:spPr>
          <a:xfrm>
            <a:off x="20" y="1"/>
            <a:ext cx="1219198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g3f9add4bb4a_1_169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Swimmer’s Equipment</a:t>
            </a:r>
            <a:endParaRPr/>
          </a:p>
        </p:txBody>
      </p:sp>
      <p:graphicFrame>
        <p:nvGraphicFramePr>
          <p:cNvPr id="312" name="Google Shape;312;g3f9add4bb4a_1_1697"/>
          <p:cNvGraphicFramePr/>
          <p:nvPr/>
        </p:nvGraphicFramePr>
        <p:xfrm>
          <a:off x="952488" y="1524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{8859930D-DDFB-40AC-8E22-5E1B9FD2A975}</a:tableStyleId>
              </a:tblPr>
              <a:tblGrid>
                <a:gridCol w="146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9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9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9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9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9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9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dk1"/>
                          </a:solidFill>
                        </a:rPr>
                        <a:t>Gear</a:t>
                      </a:r>
                      <a:endParaRPr sz="20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dk1"/>
                          </a:solidFill>
                        </a:rPr>
                        <a:t>Pre-Comp</a:t>
                      </a:r>
                      <a:endParaRPr sz="20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dk1"/>
                          </a:solidFill>
                        </a:rPr>
                        <a:t>AG3</a:t>
                      </a:r>
                      <a:endParaRPr sz="20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dk1"/>
                          </a:solidFill>
                        </a:rPr>
                        <a:t>AG2</a:t>
                      </a:r>
                      <a:endParaRPr sz="20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dk1"/>
                          </a:solidFill>
                        </a:rPr>
                        <a:t>AG1</a:t>
                      </a:r>
                      <a:endParaRPr sz="20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dk1"/>
                          </a:solidFill>
                        </a:rPr>
                        <a:t>Seniors/       SR Elite</a:t>
                      </a:r>
                      <a:endParaRPr sz="20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dk1"/>
                          </a:solidFill>
                        </a:rPr>
                        <a:t>HS Prep</a:t>
                      </a:r>
                      <a:endParaRPr sz="20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CSC Cap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Goggles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Competition suit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Water Bottle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Snorkel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Paddles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Fins (arena)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Stretch cords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Drag suit/socks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</a:rPr>
                        <a:t>X</a:t>
                      </a: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14" descr="up close image of waves"/>
          <p:cNvPicPr preferRelativeResize="0"/>
          <p:nvPr/>
        </p:nvPicPr>
        <p:blipFill rotWithShape="1">
          <a:blip r:embed="rId4">
            <a:alphaModFix amt="25000"/>
          </a:blip>
          <a:srcRect b="15730"/>
          <a:stretch/>
        </p:blipFill>
        <p:spPr>
          <a:xfrm>
            <a:off x="20" y="1"/>
            <a:ext cx="121919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Short Course Season Meets</a:t>
            </a:r>
            <a:endParaRPr/>
          </a:p>
        </p:txBody>
      </p:sp>
      <p:sp>
        <p:nvSpPr>
          <p:cNvPr id="319" name="Google Shape;319;p14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9/11 CSC 		Blue / Gold intersquad (all swimmers) @ SUU</a:t>
            </a:r>
            <a:endParaRPr>
              <a:solidFill>
                <a:srgbClr val="FFFF00"/>
              </a:solidFill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9/25-26  		SUSA Fall Fling @ SHAC</a:t>
            </a:r>
            <a:endParaRPr>
              <a:solidFill>
                <a:srgbClr val="FFFF00"/>
              </a:solidFill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10/23-24 		SUSA Spooktacular @ WCCC</a:t>
            </a:r>
            <a:endParaRPr>
              <a:solidFill>
                <a:srgbClr val="FFFF00"/>
              </a:solidFill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11?  			CSC Turkey? Last chance for SR Champs</a:t>
            </a:r>
            <a:endParaRPr>
              <a:solidFill>
                <a:srgbClr val="FFFF00"/>
              </a:solidFill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12/3-6			UT SR Champs Q meet @ UT Tech</a:t>
            </a:r>
            <a:endParaRPr>
              <a:solidFill>
                <a:srgbClr val="FFFF00"/>
              </a:solidFill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12/11-12		SUSA Christmas Chaos @ WCCC</a:t>
            </a:r>
            <a:endParaRPr>
              <a:solidFill>
                <a:srgbClr val="FFFF00"/>
              </a:solidFill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1/15-16		Stingrays New Years Invite @WCCC</a:t>
            </a:r>
            <a:endParaRPr>
              <a:solidFill>
                <a:srgbClr val="FFFF00"/>
              </a:solidFill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2?				CSC - last chance @ SUU</a:t>
            </a:r>
            <a:endParaRPr>
              <a:solidFill>
                <a:srgbClr val="FFFF00"/>
              </a:solidFill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>
                <a:solidFill>
                  <a:srgbClr val="FFFF00"/>
                </a:solidFill>
              </a:rPr>
              <a:t>3/3-6			UTAGS Q meet @ UT Tech</a:t>
            </a:r>
            <a:endParaRPr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00"/>
                </a:solidFill>
              </a:rPr>
              <a:t>Long Course meets TBA on the website</a:t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17" descr="Reflection on swimming pool"/>
          <p:cNvPicPr preferRelativeResize="0"/>
          <p:nvPr/>
        </p:nvPicPr>
        <p:blipFill rotWithShape="1">
          <a:blip r:embed="rId4">
            <a:alphaModFix amt="12000"/>
          </a:blip>
          <a:srcRect t="27027"/>
          <a:stretch/>
        </p:blipFill>
        <p:spPr>
          <a:xfrm>
            <a:off x="20" y="1"/>
            <a:ext cx="12191980" cy="5938683"/>
          </a:xfrm>
          <a:prstGeom prst="rect">
            <a:avLst/>
          </a:prstGeom>
          <a:noFill/>
          <a:ln>
            <a:noFill/>
          </a:ln>
          <a:effectLst>
            <a:reflection stA="55000" endPos="15000" sy="-100000" algn="bl" rotWithShape="0"/>
          </a:effectLst>
        </p:spPr>
      </p:pic>
      <p:sp>
        <p:nvSpPr>
          <p:cNvPr id="325" name="Google Shape;325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How do I…Sign up for Meets</a:t>
            </a:r>
            <a:endParaRPr/>
          </a:p>
        </p:txBody>
      </p:sp>
      <p:pic>
        <p:nvPicPr>
          <p:cNvPr id="326" name="Google Shape;326;p17" descr="A screenshot of a computer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1121648" y="2053159"/>
            <a:ext cx="5256048" cy="2001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7" descr="A screenshot of a cha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9333" y="1960775"/>
            <a:ext cx="4375062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7" descr="A screenshot of a computer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90855" y="4282902"/>
            <a:ext cx="3677660" cy="2287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18" descr="Reflection on swimming pool"/>
          <p:cNvPicPr preferRelativeResize="0"/>
          <p:nvPr/>
        </p:nvPicPr>
        <p:blipFill rotWithShape="1">
          <a:blip r:embed="rId4">
            <a:alphaModFix amt="12000"/>
          </a:blip>
          <a:srcRect t="27027"/>
          <a:stretch/>
        </p:blipFill>
        <p:spPr>
          <a:xfrm>
            <a:off x="20" y="1"/>
            <a:ext cx="12191980" cy="5938683"/>
          </a:xfrm>
          <a:prstGeom prst="rect">
            <a:avLst/>
          </a:prstGeom>
          <a:noFill/>
          <a:ln>
            <a:noFill/>
          </a:ln>
          <a:effectLst>
            <a:reflection stA="55000" endPos="15000" sy="-100000" algn="bl" rotWithShape="0"/>
          </a:effectLst>
        </p:spPr>
      </p:pic>
      <p:sp>
        <p:nvSpPr>
          <p:cNvPr id="334" name="Google Shape;33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How do I…Sign up for Jobs</a:t>
            </a:r>
            <a:endParaRPr/>
          </a:p>
        </p:txBody>
      </p:sp>
      <p:sp>
        <p:nvSpPr>
          <p:cNvPr id="335" name="Google Shape;335;p18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2800"/>
              <a:buChar char="•"/>
            </a:pPr>
            <a:r>
              <a:rPr lang="en-US"/>
              <a:t> </a:t>
            </a:r>
            <a:endParaRPr/>
          </a:p>
        </p:txBody>
      </p:sp>
      <p:pic>
        <p:nvPicPr>
          <p:cNvPr id="336" name="Google Shape;336;p18" descr="A screenshot of a web p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20000" y="1426259"/>
            <a:ext cx="3098915" cy="3295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8" descr="A white background with black tex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1033" y="1480463"/>
            <a:ext cx="7543814" cy="2579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8" descr="A screenshot of a computer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17639" y="4195037"/>
            <a:ext cx="7177060" cy="2472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16" descr="up close image of waves"/>
          <p:cNvPicPr preferRelativeResize="0"/>
          <p:nvPr/>
        </p:nvPicPr>
        <p:blipFill rotWithShape="1">
          <a:blip r:embed="rId4">
            <a:alphaModFix amt="25000"/>
          </a:blip>
          <a:srcRect b="15730"/>
          <a:stretch/>
        </p:blipFill>
        <p:spPr>
          <a:xfrm>
            <a:off x="-126729" y="0"/>
            <a:ext cx="121919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Websites and APPS</a:t>
            </a:r>
            <a:endParaRPr/>
          </a:p>
        </p:txBody>
      </p:sp>
      <p:sp>
        <p:nvSpPr>
          <p:cNvPr id="345" name="Google Shape;345;p16"/>
          <p:cNvSpPr txBox="1">
            <a:spLocks noGrp="1"/>
          </p:cNvSpPr>
          <p:nvPr>
            <p:ph type="body" idx="1"/>
          </p:nvPr>
        </p:nvSpPr>
        <p:spPr>
          <a:xfrm>
            <a:off x="1120000" y="1791425"/>
            <a:ext cx="1023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78924" algn="l" rtl="0"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ct val="100000"/>
              <a:buChar char="•"/>
            </a:pPr>
            <a:r>
              <a:rPr lang="en-US" sz="3050">
                <a:solidFill>
                  <a:srgbClr val="FFFF00"/>
                </a:solidFill>
              </a:rPr>
              <a:t>Commit Login</a:t>
            </a:r>
            <a:endParaRPr sz="3050"/>
          </a:p>
          <a:p>
            <a:pPr marL="685800" lvl="1" indent="-27892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Char char="•"/>
            </a:pPr>
            <a:r>
              <a:rPr lang="en-US" sz="3050" u="sng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https://team.commitswimming.com/sign-in</a:t>
            </a:r>
            <a:endParaRPr sz="3050"/>
          </a:p>
          <a:p>
            <a:pPr marL="228600" lvl="0" indent="-278924" algn="l" rtl="0"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100000"/>
              <a:buChar char="•"/>
            </a:pPr>
            <a:r>
              <a:rPr lang="en-US" sz="3050">
                <a:solidFill>
                  <a:srgbClr val="FFFF00"/>
                </a:solidFill>
              </a:rPr>
              <a:t>Team website</a:t>
            </a:r>
            <a:endParaRPr sz="3050">
              <a:solidFill>
                <a:srgbClr val="FFFF00"/>
              </a:solidFill>
            </a:endParaRPr>
          </a:p>
          <a:p>
            <a:pPr marL="685800" lvl="1" indent="-278924" algn="l" rtl="0"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ct val="100000"/>
              <a:buChar char="•"/>
            </a:pPr>
            <a:r>
              <a:rPr lang="en-US" sz="3050" u="sng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https://www.cedarswimclub.com/</a:t>
            </a:r>
            <a:endParaRPr sz="3050"/>
          </a:p>
          <a:p>
            <a:pPr marL="228600" lvl="0" indent="-278924" algn="l" rtl="0"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100000"/>
              <a:buChar char="•"/>
            </a:pPr>
            <a:r>
              <a:rPr lang="en-US" sz="3050">
                <a:solidFill>
                  <a:srgbClr val="FFFF00"/>
                </a:solidFill>
              </a:rPr>
              <a:t>USA Swimming</a:t>
            </a:r>
            <a:endParaRPr sz="3050"/>
          </a:p>
          <a:p>
            <a:pPr marL="685800" lvl="1" indent="-27892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100000"/>
              <a:buChar char="•"/>
            </a:pPr>
            <a:r>
              <a:rPr lang="en-US" sz="3050" u="sng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https://hub.usaswimming.org/landing</a:t>
            </a:r>
            <a:endParaRPr sz="3050">
              <a:solidFill>
                <a:srgbClr val="FFFF00"/>
              </a:solidFill>
            </a:endParaRPr>
          </a:p>
          <a:p>
            <a:pPr marL="228600" lvl="0" indent="-278924" algn="l" rtl="0"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ct val="100000"/>
              <a:buChar char="•"/>
            </a:pPr>
            <a:r>
              <a:rPr lang="en-US" sz="3050">
                <a:solidFill>
                  <a:srgbClr val="FFFF00"/>
                </a:solidFill>
              </a:rPr>
              <a:t>Utah Swimming</a:t>
            </a:r>
            <a:endParaRPr sz="3050"/>
          </a:p>
          <a:p>
            <a:pPr marL="685800" lvl="1" indent="-27892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100000"/>
              <a:buChar char="•"/>
            </a:pPr>
            <a:r>
              <a:rPr lang="en-US" sz="3050" u="sng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https://www.gomotionapp.com/team/lscuts/page/home</a:t>
            </a:r>
            <a:endParaRPr sz="3050"/>
          </a:p>
          <a:p>
            <a:pPr marL="228600" lvl="0" indent="-18176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100000"/>
              <a:buChar char="•"/>
            </a:pPr>
            <a:r>
              <a:rPr lang="en-US" sz="3050">
                <a:solidFill>
                  <a:srgbClr val="FFFF00"/>
                </a:solidFill>
              </a:rPr>
              <a:t>Meet Mobile APP (Used for Swim meets)</a:t>
            </a:r>
            <a:endParaRPr sz="3050">
              <a:solidFill>
                <a:srgbClr val="FFFF00"/>
              </a:solidFill>
            </a:endParaRPr>
          </a:p>
          <a:p>
            <a:pPr marL="228600" lvl="0" indent="-18176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100000"/>
              <a:buChar char="•"/>
            </a:pPr>
            <a:r>
              <a:rPr lang="en-US" sz="3050">
                <a:solidFill>
                  <a:srgbClr val="FFFF00"/>
                </a:solidFill>
              </a:rPr>
              <a:t>Swim cloud</a:t>
            </a:r>
            <a:endParaRPr sz="3050">
              <a:solidFill>
                <a:srgbClr val="FFFF00"/>
              </a:solidFill>
            </a:endParaRPr>
          </a:p>
          <a:p>
            <a:pPr marL="228600" lvl="0" indent="-18176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100000"/>
              <a:buChar char="•"/>
            </a:pPr>
            <a:r>
              <a:rPr lang="en-US" sz="3050">
                <a:solidFill>
                  <a:srgbClr val="FFFF00"/>
                </a:solidFill>
              </a:rPr>
              <a:t>SwimIO</a:t>
            </a:r>
            <a:endParaRPr sz="36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736248" cy="113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Arial"/>
              <a:buNone/>
            </a:pPr>
            <a:r>
              <a:rPr lang="en-US" sz="6000">
                <a:solidFill>
                  <a:srgbClr val="FFFF00"/>
                </a:solidFill>
                <a:highlight>
                  <a:srgbClr val="002060"/>
                </a:highlight>
                <a:latin typeface="Arial"/>
                <a:ea typeface="Arial"/>
                <a:cs typeface="Arial"/>
                <a:sym typeface="Arial"/>
              </a:rPr>
              <a:t>CSC Team Structure</a:t>
            </a:r>
            <a:endParaRPr>
              <a:solidFill>
                <a:srgbClr val="FFFF00"/>
              </a:solidFill>
              <a:highlight>
                <a:srgbClr val="002060"/>
              </a:highlight>
            </a:endParaRPr>
          </a:p>
        </p:txBody>
      </p:sp>
      <p:sp>
        <p:nvSpPr>
          <p:cNvPr id="164" name="Google Shape;164;p2"/>
          <p:cNvSpPr>
            <a:spLocks noGrp="1"/>
          </p:cNvSpPr>
          <p:nvPr>
            <p:ph type="body" idx="1"/>
          </p:nvPr>
        </p:nvSpPr>
        <p:spPr>
          <a:xfrm>
            <a:off x="8208838" y="1445897"/>
            <a:ext cx="3081219" cy="106535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Performance Track</a:t>
            </a:r>
            <a:endParaRPr sz="2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5" name="Google Shape;165;p2"/>
          <p:cNvSpPr/>
          <p:nvPr/>
        </p:nvSpPr>
        <p:spPr>
          <a:xfrm>
            <a:off x="8255263" y="2752086"/>
            <a:ext cx="3081300" cy="8955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Senior Elite</a:t>
            </a:r>
            <a:endParaRPr sz="2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13+ years old</a:t>
            </a: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6" name="Google Shape;166;p2"/>
          <p:cNvSpPr/>
          <p:nvPr/>
        </p:nvSpPr>
        <p:spPr>
          <a:xfrm rot="10800000">
            <a:off x="9687640" y="3687537"/>
            <a:ext cx="326100" cy="365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highlight>
                <a:srgbClr val="000080"/>
              </a:highlight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7" name="Google Shape;167;p2"/>
          <p:cNvSpPr/>
          <p:nvPr/>
        </p:nvSpPr>
        <p:spPr>
          <a:xfrm>
            <a:off x="8261993" y="4069815"/>
            <a:ext cx="3081219" cy="8953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Seniors</a:t>
            </a:r>
            <a:endParaRPr sz="2000"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13</a:t>
            </a:r>
            <a:r>
              <a:rPr lang="en-US" sz="1800">
                <a:latin typeface="Corbel"/>
                <a:ea typeface="Corbel"/>
                <a:cs typeface="Corbel"/>
                <a:sym typeface="Corbel"/>
              </a:rPr>
              <a:t>+ years </a:t>
            </a:r>
            <a:r>
              <a:rPr lang="en-US" sz="1800" b="0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old</a:t>
            </a:r>
            <a:endParaRPr sz="1800" b="0" i="0" u="none" strike="noStrike" cap="none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8" name="Google Shape;168;p2"/>
          <p:cNvSpPr/>
          <p:nvPr/>
        </p:nvSpPr>
        <p:spPr>
          <a:xfrm rot="10800000">
            <a:off x="1889537" y="3815017"/>
            <a:ext cx="326100" cy="365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9" name="Google Shape;169;p2"/>
          <p:cNvSpPr/>
          <p:nvPr/>
        </p:nvSpPr>
        <p:spPr>
          <a:xfrm>
            <a:off x="8261993" y="5368284"/>
            <a:ext cx="3081300" cy="8955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High School Prep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14 +  in HS</a:t>
            </a:r>
            <a:endParaRPr sz="2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0" name="Google Shape;170;p2"/>
          <p:cNvSpPr/>
          <p:nvPr/>
        </p:nvSpPr>
        <p:spPr>
          <a:xfrm>
            <a:off x="4242330" y="1502229"/>
            <a:ext cx="2678100" cy="106530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Age Group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1" name="Google Shape;171;p2"/>
          <p:cNvSpPr/>
          <p:nvPr/>
        </p:nvSpPr>
        <p:spPr>
          <a:xfrm>
            <a:off x="4565321" y="2809340"/>
            <a:ext cx="2052300" cy="8955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AG</a:t>
            </a:r>
            <a:r>
              <a:rPr lang="en-US" sz="2800">
                <a:latin typeface="Corbel"/>
                <a:ea typeface="Corbel"/>
                <a:cs typeface="Corbel"/>
                <a:sym typeface="Corbel"/>
              </a:rPr>
              <a:t>3</a:t>
            </a:r>
            <a:endParaRPr sz="2800"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rbel"/>
                <a:ea typeface="Corbel"/>
                <a:cs typeface="Corbel"/>
                <a:sym typeface="Corbel"/>
              </a:rPr>
              <a:t>14 and under</a:t>
            </a:r>
            <a:endParaRPr sz="12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2" name="Google Shape;172;p2"/>
          <p:cNvSpPr/>
          <p:nvPr/>
        </p:nvSpPr>
        <p:spPr>
          <a:xfrm>
            <a:off x="4579306" y="4112877"/>
            <a:ext cx="2076627" cy="8953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AG</a:t>
            </a:r>
            <a:r>
              <a:rPr lang="en-US" sz="2800">
                <a:latin typeface="Corbel"/>
                <a:ea typeface="Corbel"/>
                <a:cs typeface="Corbel"/>
                <a:sym typeface="Corbel"/>
              </a:rPr>
              <a:t>2</a:t>
            </a:r>
            <a:endParaRPr sz="2800"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14 and under</a:t>
            </a:r>
            <a:endParaRPr sz="2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3" name="Google Shape;173;p2"/>
          <p:cNvSpPr/>
          <p:nvPr/>
        </p:nvSpPr>
        <p:spPr>
          <a:xfrm>
            <a:off x="5475940" y="3726266"/>
            <a:ext cx="325800" cy="365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highlight>
                <a:srgbClr val="000080"/>
              </a:highlight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4" name="Google Shape;174;p2"/>
          <p:cNvSpPr/>
          <p:nvPr/>
        </p:nvSpPr>
        <p:spPr>
          <a:xfrm rot="-5400000">
            <a:off x="7305877" y="5287277"/>
            <a:ext cx="325800" cy="12225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5" name="Google Shape;175;p2"/>
          <p:cNvSpPr/>
          <p:nvPr/>
        </p:nvSpPr>
        <p:spPr>
          <a:xfrm>
            <a:off x="668339" y="1513623"/>
            <a:ext cx="2678100" cy="106530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Pre-Comp Teams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6" name="Google Shape;176;p2"/>
          <p:cNvSpPr/>
          <p:nvPr/>
        </p:nvSpPr>
        <p:spPr>
          <a:xfrm>
            <a:off x="967327" y="2849919"/>
            <a:ext cx="2101584" cy="8953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Pre</a:t>
            </a:r>
            <a:r>
              <a:rPr lang="en-US" sz="2800">
                <a:latin typeface="Corbel"/>
                <a:ea typeface="Corbel"/>
                <a:cs typeface="Corbel"/>
                <a:sym typeface="Corbel"/>
              </a:rPr>
              <a:t>-Comp 1</a:t>
            </a:r>
            <a:endParaRPr/>
          </a:p>
        </p:txBody>
      </p:sp>
      <p:sp>
        <p:nvSpPr>
          <p:cNvPr id="177" name="Google Shape;177;p2"/>
          <p:cNvSpPr/>
          <p:nvPr/>
        </p:nvSpPr>
        <p:spPr>
          <a:xfrm>
            <a:off x="935040" y="4189796"/>
            <a:ext cx="2101584" cy="8953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orbel"/>
                <a:ea typeface="Corbel"/>
                <a:cs typeface="Corbel"/>
                <a:sym typeface="Corbel"/>
              </a:rPr>
              <a:t>Pre-Comp 2</a:t>
            </a:r>
            <a:r>
              <a:rPr lang="en-US" sz="2800" b="0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endParaRPr sz="2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8" name="Google Shape;178;p2"/>
          <p:cNvSpPr/>
          <p:nvPr/>
        </p:nvSpPr>
        <p:spPr>
          <a:xfrm rot="-5400000">
            <a:off x="3659461" y="2614075"/>
            <a:ext cx="325800" cy="13149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9" name="Google Shape;179;p2"/>
          <p:cNvSpPr/>
          <p:nvPr/>
        </p:nvSpPr>
        <p:spPr>
          <a:xfrm rot="10800000">
            <a:off x="9701011" y="4992566"/>
            <a:ext cx="325800" cy="365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0" name="Google Shape;180;p2"/>
          <p:cNvSpPr/>
          <p:nvPr/>
        </p:nvSpPr>
        <p:spPr>
          <a:xfrm>
            <a:off x="4607542" y="5435411"/>
            <a:ext cx="2076600" cy="8955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AG</a:t>
            </a:r>
            <a:r>
              <a:rPr lang="en-US" sz="2800">
                <a:latin typeface="Corbel"/>
                <a:ea typeface="Corbel"/>
                <a:cs typeface="Corbel"/>
                <a:sym typeface="Corbel"/>
              </a:rPr>
              <a:t>1</a:t>
            </a:r>
            <a:endParaRPr sz="2800"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14 and under</a:t>
            </a:r>
            <a:endParaRPr sz="2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81" name="Google Shape;18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87413" y="5032333"/>
            <a:ext cx="359695" cy="38408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"/>
          <p:cNvSpPr/>
          <p:nvPr/>
        </p:nvSpPr>
        <p:spPr>
          <a:xfrm rot="-7405631">
            <a:off x="7287363" y="4613230"/>
            <a:ext cx="362695" cy="122246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3" name="Google Shape;183;p2"/>
          <p:cNvSpPr/>
          <p:nvPr/>
        </p:nvSpPr>
        <p:spPr>
          <a:xfrm rot="-3552488">
            <a:off x="7319717" y="4563791"/>
            <a:ext cx="325832" cy="122286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12700" cap="flat" cmpd="sng">
            <a:solidFill>
              <a:srgbClr val="1B494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"/>
          <p:cNvSpPr txBox="1">
            <a:spLocks noGrp="1"/>
          </p:cNvSpPr>
          <p:nvPr>
            <p:ph type="title"/>
          </p:nvPr>
        </p:nvSpPr>
        <p:spPr>
          <a:xfrm>
            <a:off x="599225" y="365000"/>
            <a:ext cx="6662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Pre-Comp 1 &amp; 2</a:t>
            </a:r>
            <a:endParaRPr/>
          </a:p>
        </p:txBody>
      </p:sp>
      <p:sp>
        <p:nvSpPr>
          <p:cNvPr id="189" name="Google Shape;189;p3"/>
          <p:cNvSpPr txBox="1">
            <a:spLocks noGrp="1"/>
          </p:cNvSpPr>
          <p:nvPr>
            <p:ph type="body" idx="1"/>
          </p:nvPr>
        </p:nvSpPr>
        <p:spPr>
          <a:xfrm>
            <a:off x="838175" y="1981481"/>
            <a:ext cx="6184200" cy="3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Required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92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Skill assessment prior to entry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High school age and younger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8 week block/reassessment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Comprehension of four competitive strokes for competitive level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Not required 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92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 USA Swimming membership</a:t>
            </a:r>
            <a:endParaRPr/>
          </a:p>
        </p:txBody>
      </p:sp>
      <p:pic>
        <p:nvPicPr>
          <p:cNvPr id="190" name="Google Shape;190;p3"/>
          <p:cNvPicPr preferRelativeResize="0"/>
          <p:nvPr/>
        </p:nvPicPr>
        <p:blipFill rotWithShape="1">
          <a:blip r:embed="rId4">
            <a:alphaModFix/>
          </a:blip>
          <a:srcRect l="13630" r="13637"/>
          <a:stretch/>
        </p:blipFill>
        <p:spPr>
          <a:xfrm>
            <a:off x="7848600" y="10"/>
            <a:ext cx="4343399" cy="6857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"/>
          <p:cNvSpPr txBox="1">
            <a:spLocks noGrp="1"/>
          </p:cNvSpPr>
          <p:nvPr>
            <p:ph type="title"/>
          </p:nvPr>
        </p:nvSpPr>
        <p:spPr>
          <a:xfrm>
            <a:off x="4702628" y="365125"/>
            <a:ext cx="66511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200"/>
              <a:buFont typeface="Arial"/>
              <a:buNone/>
            </a:pPr>
            <a:r>
              <a:rPr lang="en-US" sz="4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Age Group</a:t>
            </a:r>
            <a:br>
              <a:rPr lang="en-US" sz="4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AG1, AG2 and AG3</a:t>
            </a:r>
            <a:endParaRPr/>
          </a:p>
        </p:txBody>
      </p:sp>
      <p:sp>
        <p:nvSpPr>
          <p:cNvPr id="196" name="Google Shape;196;p4"/>
          <p:cNvSpPr txBox="1">
            <a:spLocks noGrp="1"/>
          </p:cNvSpPr>
          <p:nvPr>
            <p:ph type="body" idx="1"/>
          </p:nvPr>
        </p:nvSpPr>
        <p:spPr>
          <a:xfrm>
            <a:off x="4983480" y="1825625"/>
            <a:ext cx="648788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Required</a:t>
            </a: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lvl="2" indent="-241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USA Swimming Membershi</a:t>
            </a: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lvl="2" indent="-241300" algn="l" rtl="0"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Family Volunteer requirements 4 sessions per year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AG3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Drills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Kicking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Interval training/endurance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Stroke/turn mastery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Meets:  Two (2) annually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AG2/AG1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lvl="2" indent="-241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Attends local meets/ IMX or IMR events</a:t>
            </a:r>
            <a:endParaRPr/>
          </a:p>
          <a:p>
            <a:pPr marL="1143000" lvl="2" indent="-241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75% attendance</a:t>
            </a: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Championship meet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test set to move up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4" title="531278537_1125870092743433_5197678735651147121_n.jpg"/>
          <p:cNvPicPr preferRelativeResize="0"/>
          <p:nvPr/>
        </p:nvPicPr>
        <p:blipFill rotWithShape="1">
          <a:blip r:embed="rId4">
            <a:alphaModFix/>
          </a:blip>
          <a:srcRect l="26156" r="26156"/>
          <a:stretch/>
        </p:blipFill>
        <p:spPr>
          <a:xfrm>
            <a:off x="20" y="10"/>
            <a:ext cx="4343382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" title="New Logo - Copy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2742" y="772825"/>
            <a:ext cx="2491166" cy="132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666205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200"/>
              <a:buFont typeface="Arial"/>
              <a:buNone/>
            </a:pPr>
            <a:r>
              <a:rPr lang="en-US" sz="4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High School Prep</a:t>
            </a:r>
            <a:endParaRPr/>
          </a:p>
        </p:txBody>
      </p:sp>
      <p:sp>
        <p:nvSpPr>
          <p:cNvPr id="204" name="Google Shape;204;p5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618431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Required</a:t>
            </a: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41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USA Swimming registration</a:t>
            </a: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41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14 yrs + and in HS.</a:t>
            </a: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41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60% attendance</a:t>
            </a: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41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Attends CSC meets</a:t>
            </a: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41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Gets HS meets observed</a:t>
            </a: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No test set required to be in this group</a:t>
            </a: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Offered 4 days a week until HS swim starts then 3 days a week.  </a:t>
            </a: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Dryland 2 days/week</a:t>
            </a: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Google Shape;205;p5" title="528730456_1420955008963219_450280060777880053_n.jpg"/>
          <p:cNvPicPr preferRelativeResize="0"/>
          <p:nvPr/>
        </p:nvPicPr>
        <p:blipFill rotWithShape="1">
          <a:blip r:embed="rId4">
            <a:alphaModFix/>
          </a:blip>
          <a:srcRect l="26248" r="26253"/>
          <a:stretch/>
        </p:blipFill>
        <p:spPr>
          <a:xfrm>
            <a:off x="7848600" y="10"/>
            <a:ext cx="4343401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5" title="New Logo - Copy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76074" y="5411400"/>
            <a:ext cx="2718575" cy="144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6" title="529313883_1996474631091447_724090277587229988_n.jpg"/>
          <p:cNvPicPr preferRelativeResize="0"/>
          <p:nvPr/>
        </p:nvPicPr>
        <p:blipFill rotWithShape="1">
          <a:blip r:embed="rId4">
            <a:alphaModFix/>
          </a:blip>
          <a:srcRect l="24534" r="24534"/>
          <a:stretch/>
        </p:blipFill>
        <p:spPr>
          <a:xfrm>
            <a:off x="7552944" y="10"/>
            <a:ext cx="4639057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6"/>
          <p:cNvSpPr/>
          <p:nvPr/>
        </p:nvSpPr>
        <p:spPr>
          <a:xfrm>
            <a:off x="0" y="0"/>
            <a:ext cx="7552944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39700" dist="508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3" name="Google Shape;213;p6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36159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Senior’s (SRs)</a:t>
            </a:r>
            <a:endParaRPr/>
          </a:p>
        </p:txBody>
      </p:sp>
      <p:sp>
        <p:nvSpPr>
          <p:cNvPr id="214" name="Google Shape;214;p6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6079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Required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USA Swimming Registration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Coach Recommendation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Coach/Swimmer/Parent contract of expectations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Focus on Advanced training 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6 practices offered weekly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Dryland 4 days/week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80% practice attendance requirement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Local and State meets required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HS meets observed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IMX events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Family Volunteer requirements 8 Session per year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Two (2) 13/14 BB motivational times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f9add4bb4a_0_7"/>
          <p:cNvSpPr txBox="1">
            <a:spLocks noGrp="1"/>
          </p:cNvSpPr>
          <p:nvPr>
            <p:ph type="title"/>
          </p:nvPr>
        </p:nvSpPr>
        <p:spPr>
          <a:xfrm>
            <a:off x="-182416" y="348025"/>
            <a:ext cx="78249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Senior Elite (Elite)</a:t>
            </a:r>
            <a:endParaRPr/>
          </a:p>
        </p:txBody>
      </p:sp>
      <p:sp>
        <p:nvSpPr>
          <p:cNvPr id="221" name="Google Shape;221;g3f9add4bb4a_0_7"/>
          <p:cNvSpPr txBox="1">
            <a:spLocks noGrp="1"/>
          </p:cNvSpPr>
          <p:nvPr>
            <p:ph type="body" idx="1"/>
          </p:nvPr>
        </p:nvSpPr>
        <p:spPr>
          <a:xfrm>
            <a:off x="570075" y="1825625"/>
            <a:ext cx="6122700" cy="441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Required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USA Swimming Registration </a:t>
            </a:r>
            <a:endParaRPr/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Coach Recommendation</a:t>
            </a:r>
            <a:endParaRPr/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Coach/Swimmer/Parent contract of expectations</a:t>
            </a:r>
            <a:endParaRPr/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Focus on Advanced training 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8 practices offered weekly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Dry land 4 days/week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85% practice attendance </a:t>
            </a:r>
            <a:endParaRPr/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Local and State meets required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HS meets observed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IMX events</a:t>
            </a:r>
            <a:endParaRPr/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Family Volunteer requirements 8 Session per year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Two (2) 15/O BB motivational times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Travel meets TBA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Demonstrates leadership qualities on/off pool deck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Helps younger swimmers</a:t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g3f9add4bb4a_0_7" title="528673154_2165058707326708_7360750346213778204_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1715" y="0"/>
            <a:ext cx="5163671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7" descr="Reflection on swimming pool"/>
          <p:cNvPicPr preferRelativeResize="0"/>
          <p:nvPr/>
        </p:nvPicPr>
        <p:blipFill rotWithShape="1">
          <a:blip r:embed="rId4">
            <a:alphaModFix amt="12000"/>
          </a:blip>
          <a:srcRect t="27027"/>
          <a:stretch/>
        </p:blipFill>
        <p:spPr>
          <a:xfrm>
            <a:off x="20" y="1"/>
            <a:ext cx="12191980" cy="5938683"/>
          </a:xfrm>
          <a:prstGeom prst="rect">
            <a:avLst/>
          </a:prstGeom>
          <a:noFill/>
          <a:ln>
            <a:noFill/>
          </a:ln>
          <a:effectLst>
            <a:reflection stA="55000" endPos="15000" sy="-100000" algn="bl" rotWithShape="0"/>
          </a:effectLst>
        </p:spPr>
      </p:pic>
      <p:sp>
        <p:nvSpPr>
          <p:cNvPr id="228" name="Google Shape;228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Arial"/>
              <a:buNone/>
            </a:pPr>
            <a:r>
              <a:rPr lang="en-US" sz="5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Registration fees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7"/>
          <p:cNvSpPr txBox="1">
            <a:spLocks noGrp="1"/>
          </p:cNvSpPr>
          <p:nvPr>
            <p:ph type="body" idx="1"/>
          </p:nvPr>
        </p:nvSpPr>
        <p:spPr>
          <a:xfrm>
            <a:off x="426027" y="1433946"/>
            <a:ext cx="11492346" cy="5247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USA Swimming Registration-$95</a:t>
            </a:r>
            <a:endParaRPr>
              <a:solidFill>
                <a:srgbClr val="FFFF00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4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Mandatory for all Competition teams</a:t>
            </a:r>
            <a:endParaRPr>
              <a:solidFill>
                <a:srgbClr val="FFFF00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4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Club will register and charge account for all returning swimmers - November.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4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First time registrations - set up by parents</a:t>
            </a:r>
            <a:endParaRPr>
              <a:solidFill>
                <a:srgbClr val="FFFF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CSC Registration Fee-$75</a:t>
            </a:r>
            <a:endParaRPr>
              <a:solidFill>
                <a:srgbClr val="FFFF00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4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Administrative costs</a:t>
            </a:r>
            <a:endParaRPr>
              <a:solidFill>
                <a:srgbClr val="FFFF00"/>
              </a:solidFill>
            </a:endParaRPr>
          </a:p>
          <a:p>
            <a:pPr marL="228600" lvl="0" indent="-292100" algn="l" rtl="0"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CSC Gear</a:t>
            </a:r>
            <a:endParaRPr>
              <a:solidFill>
                <a:srgbClr val="FFFF00"/>
              </a:solidFill>
            </a:endParaRPr>
          </a:p>
          <a:p>
            <a:pPr marL="685800" lvl="1" indent="-292100" algn="l" rtl="0"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Team Suit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92100" algn="l" rtl="0"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Team Shirt </a:t>
            </a:r>
            <a:endParaRPr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92100" algn="l" rtl="0"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(Team Cap can be purchased separately for $10)</a:t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rgbClr val="000000"/>
      </a:dk1>
      <a:lt1>
        <a:srgbClr val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1393</Words>
  <Application>Microsoft Office PowerPoint</Application>
  <PresentationFormat>Widescreen</PresentationFormat>
  <Paragraphs>289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Corbel</vt:lpstr>
      <vt:lpstr>Arial</vt:lpstr>
      <vt:lpstr>Calibri</vt:lpstr>
      <vt:lpstr>Depth</vt:lpstr>
      <vt:lpstr>CSC 2026-27 Season</vt:lpstr>
      <vt:lpstr>USA Swimming</vt:lpstr>
      <vt:lpstr>CSC Team Structure</vt:lpstr>
      <vt:lpstr>Pre-Comp 1 &amp; 2</vt:lpstr>
      <vt:lpstr>Age Group AG1, AG2 and AG3</vt:lpstr>
      <vt:lpstr>High School Prep</vt:lpstr>
      <vt:lpstr>Senior’s (SRs)</vt:lpstr>
      <vt:lpstr>Senior Elite (Elite)</vt:lpstr>
      <vt:lpstr>Registration fees</vt:lpstr>
      <vt:lpstr>Financial</vt:lpstr>
      <vt:lpstr>PowerPoint Presentation</vt:lpstr>
      <vt:lpstr>Meet costs</vt:lpstr>
      <vt:lpstr>Safe Sport</vt:lpstr>
      <vt:lpstr>Illness / Injury</vt:lpstr>
      <vt:lpstr>Athlete Expectations</vt:lpstr>
      <vt:lpstr>Parent Expectations</vt:lpstr>
      <vt:lpstr>Officials</vt:lpstr>
      <vt:lpstr>Arena Sponsored Club</vt:lpstr>
      <vt:lpstr>Suit fitting/equipment Purchase</vt:lpstr>
      <vt:lpstr>Poco Loco Swim Shop</vt:lpstr>
      <vt:lpstr>Swimmer’s Equipment</vt:lpstr>
      <vt:lpstr>Short Course Season Meets</vt:lpstr>
      <vt:lpstr>How do I…Sign up for Meets</vt:lpstr>
      <vt:lpstr>How do I…Sign up for Jobs</vt:lpstr>
      <vt:lpstr>Websites and APPS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Jarid Gray</dc:creator>
  <cp:lastModifiedBy>Daniela Kauffman</cp:lastModifiedBy>
  <cp:revision>1</cp:revision>
  <dcterms:created xsi:type="dcterms:W3CDTF">2024-08-21T04:25:45Z</dcterms:created>
  <dcterms:modified xsi:type="dcterms:W3CDTF">2026-08-20T02:07:24Z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