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0" roundtripDataSignature="AMtx7mhVIEGJbD7plWyfPoJVFmvUV24UO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66C1F1F-2DB6-41A2-ADBB-D1C3A4A4A01F}">
  <a:tblStyle styleId="{B66C1F1F-2DB6-41A2-ADBB-D1C3A4A4A01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1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996b471175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g3996b471175_0_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996b47117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3996b471175_0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996b471175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g3996b471175_0_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996b471175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g3996b471175_0_2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996b471175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3996b471175_0_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0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3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3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1" name="Google Shape;31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8" name="Google Shape;38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5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15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5" name="Google Shape;45;p15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6" name="Google Shape;46;p1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7" name="Google Shape;47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elitesportapparel.org/lamvac" TargetMode="External"/><Relationship Id="rId4" Type="http://schemas.openxmlformats.org/officeDocument/2006/relationships/hyperlink" Target="mailto:membership@lamvac.org" TargetMode="External"/><Relationship Id="rId5" Type="http://schemas.openxmlformats.org/officeDocument/2006/relationships/image" Target="../media/image3.jpg"/><Relationship Id="rId6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4.png"/><Relationship Id="rId5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hyperlink" Target="https://www.lamvac.org/news-updates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hyperlink" Target="https://www.lamvac.org/meet-schedule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Relationship Id="rId4" Type="http://schemas.openxmlformats.org/officeDocument/2006/relationships/hyperlink" Target="https://www.lamvac.org/meet-faq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685800" y="2583106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/>
              <a:t>Welcome to LAMVAC Swim Club</a:t>
            </a:r>
            <a:endParaRPr/>
          </a:p>
        </p:txBody>
      </p:sp>
      <p:sp>
        <p:nvSpPr>
          <p:cNvPr id="85" name="Google Shape;85;p1"/>
          <p:cNvSpPr txBox="1"/>
          <p:nvPr>
            <p:ph idx="1" type="subTitle"/>
          </p:nvPr>
        </p:nvSpPr>
        <p:spPr>
          <a:xfrm>
            <a:off x="1371600" y="4338881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en-US" sz="2400"/>
              <a:t>New Member Orientation</a:t>
            </a:r>
            <a:endParaRPr/>
          </a:p>
        </p:txBody>
      </p:sp>
      <p:pic>
        <p:nvPicPr>
          <p:cNvPr id="86" name="Google Shape;86;p1" title="Logo_resized_102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9802" y="541459"/>
            <a:ext cx="2063700" cy="2063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C8102E"/>
                </a:solidFill>
              </a:rPr>
              <a:t>Summary</a:t>
            </a:r>
            <a:endParaRPr/>
          </a:p>
        </p:txBody>
      </p:sp>
      <p:sp>
        <p:nvSpPr>
          <p:cNvPr id="154" name="Google Shape;154;p7"/>
          <p:cNvSpPr txBox="1"/>
          <p:nvPr>
            <p:ph idx="1" type="body"/>
          </p:nvPr>
        </p:nvSpPr>
        <p:spPr>
          <a:xfrm>
            <a:off x="457200" y="1406722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LAMVAC thrives on partnership: Coaches + Parents + Swimmers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Stay engaged, volunteer, and communicate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Visit lamvac.org for schedules, payments, and volunteer sign-ups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Join our WhatsApp group - QR code below</a:t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 u="sng">
                <a:solidFill>
                  <a:schemeClr val="hlink"/>
                </a:solidFill>
                <a:hlinkClick r:id="rId3"/>
              </a:rPr>
              <a:t>Team store</a:t>
            </a:r>
            <a:r>
              <a:rPr lang="en-US" sz="1800">
                <a:solidFill>
                  <a:srgbClr val="000000"/>
                </a:solidFill>
              </a:rPr>
              <a:t> (one cap and t-shirt provided for competitive groups)</a:t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 sz="1800"/>
              <a:t>Contact: </a:t>
            </a:r>
            <a:r>
              <a:rPr lang="en-US" sz="1800" u="sng">
                <a:solidFill>
                  <a:schemeClr val="hlink"/>
                </a:solidFill>
                <a:hlinkClick r:id="rId4"/>
              </a:rPr>
              <a:t>membership@lamvac.org</a:t>
            </a:r>
            <a:r>
              <a:rPr lang="en-US" sz="1800"/>
              <a:t> </a:t>
            </a:r>
            <a:endParaRPr sz="1800"/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</a:endParaRPr>
          </a:p>
        </p:txBody>
      </p:sp>
      <p:pic>
        <p:nvPicPr>
          <p:cNvPr id="155" name="Google Shape;155;p7" title="WhatsApp Invite (1)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40400" y="3278050"/>
            <a:ext cx="2703600" cy="3579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7" title="Logo_resized_1024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139851" y="5"/>
            <a:ext cx="1004150" cy="100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/>
              <a:t>Thank You &amp; Welcome Aboard!</a:t>
            </a:r>
            <a:endParaRPr/>
          </a:p>
        </p:txBody>
      </p:sp>
      <p:sp>
        <p:nvSpPr>
          <p:cNvPr id="162" name="Google Shape;162;p8"/>
          <p:cNvSpPr txBox="1"/>
          <p:nvPr/>
        </p:nvSpPr>
        <p:spPr>
          <a:xfrm>
            <a:off x="955475" y="1354775"/>
            <a:ext cx="7315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Together, we make waves 🌊</a:t>
            </a:r>
            <a:endParaRPr/>
          </a:p>
        </p:txBody>
      </p:sp>
      <p:pic>
        <p:nvPicPr>
          <p:cNvPr id="163" name="Google Shape;163;p8" title="Logo_resized_102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1838" y="2388700"/>
            <a:ext cx="3380324" cy="3380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996b471175_0_60"/>
          <p:cNvSpPr txBox="1"/>
          <p:nvPr>
            <p:ph type="title"/>
          </p:nvPr>
        </p:nvSpPr>
        <p:spPr>
          <a:xfrm>
            <a:off x="284675" y="28333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lang="en-US" sz="4000"/>
              <a:t>Appendix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996b471175_0_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C8102E"/>
                </a:solidFill>
              </a:rPr>
              <a:t>Registration Groups Avg Age</a:t>
            </a:r>
            <a:endParaRPr/>
          </a:p>
        </p:txBody>
      </p:sp>
      <p:sp>
        <p:nvSpPr>
          <p:cNvPr id="174" name="Google Shape;174;g3996b471175_0_3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AVERAGE of Age</a:t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75" name="Google Shape;175;g3996b471175_0_3"/>
          <p:cNvGraphicFramePr/>
          <p:nvPr/>
        </p:nvGraphicFramePr>
        <p:xfrm>
          <a:off x="2423050" y="24765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{B66C1F1F-2DB6-41A2-ADBB-D1C3A4A4A01F}</a:tableStyleId>
              </a:tblPr>
              <a:tblGrid>
                <a:gridCol w="1955850"/>
                <a:gridCol w="19558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Tadpoles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6-9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Piranha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8-12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Tiger Sharks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9-13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Juniors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12+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Seniors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/>
                        <a:t>14+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76" name="Google Shape;176;g3996b471175_0_3" title="Logo_resized_102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39851" y="5"/>
            <a:ext cx="1004150" cy="100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8F8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C8102E"/>
                </a:solidFill>
              </a:rPr>
              <a:t>LAMVAC Team</a:t>
            </a:r>
            <a:endParaRPr/>
          </a:p>
        </p:txBody>
      </p:sp>
      <p:pic>
        <p:nvPicPr>
          <p:cNvPr id="92" name="Google Shape;92;p2" title="Logo_resized_102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39851" y="5"/>
            <a:ext cx="1004150" cy="100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5400" y="1466938"/>
            <a:ext cx="1247775" cy="227647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 txBox="1"/>
          <p:nvPr/>
        </p:nvSpPr>
        <p:spPr>
          <a:xfrm>
            <a:off x="1988200" y="1634900"/>
            <a:ext cx="7081800" cy="17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Head Coach: Jose Bonpua (left). Leads LAMVAC since 1998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Coach Jose trains Junior and Senior groups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Head Age Group Coach: Jonathan Ho (right)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Coach Jon trains Tiger Sharks, oversees Piranha and Tadpoles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5" name="Google Shape;95;p2" title="Screenshot 2025-11-13 at 1.37.05 PM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17600" y="4298388"/>
            <a:ext cx="5486400" cy="201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8F8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996b471175_0_5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C8102E"/>
                </a:solidFill>
              </a:rPr>
              <a:t>Swim Groups and Promotions</a:t>
            </a:r>
            <a:endParaRPr/>
          </a:p>
        </p:txBody>
      </p:sp>
      <p:sp>
        <p:nvSpPr>
          <p:cNvPr id="101" name="Google Shape;101;g3996b471175_0_50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Progression: Tadpoles → Piranha → Tiger Sharks → Juniors→ Seniors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Tadpoles is our pre-competitive group</a:t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Promotions are based on coach evaluation, readiness, and commitment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Promotions are individual based on performance during regular practice</a:t>
            </a:r>
            <a:endParaRPr/>
          </a:p>
        </p:txBody>
      </p:sp>
      <p:pic>
        <p:nvPicPr>
          <p:cNvPr id="102" name="Google Shape;102;g3996b471175_0_50" title="Logo_resized_102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39851" y="5"/>
            <a:ext cx="1004150" cy="100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8F8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996b471175_0_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C8102E"/>
                </a:solidFill>
              </a:rPr>
              <a:t>Swim Schedule</a:t>
            </a:r>
            <a:endParaRPr/>
          </a:p>
        </p:txBody>
      </p:sp>
      <p:pic>
        <p:nvPicPr>
          <p:cNvPr id="108" name="Google Shape;108;g3996b471175_0_25" title="Logo_resized_102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39851" y="5"/>
            <a:ext cx="1004150" cy="100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g3996b471175_0_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0400" y="1417638"/>
            <a:ext cx="6644111" cy="5135561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g3996b471175_0_25"/>
          <p:cNvSpPr txBox="1"/>
          <p:nvPr/>
        </p:nvSpPr>
        <p:spPr>
          <a:xfrm>
            <a:off x="1856750" y="5830550"/>
            <a:ext cx="47322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C8102E"/>
                </a:solidFill>
                <a:latin typeface="Calibri"/>
                <a:ea typeface="Calibri"/>
                <a:cs typeface="Calibri"/>
                <a:sym typeface="Calibri"/>
              </a:rPr>
              <a:t>The schedule is current, please disregard the dates at the top</a:t>
            </a:r>
            <a:endParaRPr b="1" sz="1000">
              <a:solidFill>
                <a:srgbClr val="C8102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Updates to schedule and facilities are posted on </a:t>
            </a:r>
            <a:r>
              <a:rPr lang="en-US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https://www.lamvac.org/news-updates</a:t>
            </a: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through the WhatsApp group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C8102E"/>
                </a:solidFill>
              </a:rPr>
              <a:t>Volunteering</a:t>
            </a:r>
            <a:endParaRPr/>
          </a:p>
        </p:txBody>
      </p:sp>
      <p:sp>
        <p:nvSpPr>
          <p:cNvPr id="116" name="Google Shape;116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LAMVAC is a nonprofit organization powered by parents. </a:t>
            </a:r>
            <a:r>
              <a:rPr lang="en-US" sz="1800"/>
              <a:t>Every family contributes to the team’s success!</a:t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All competitive swimmer families have an obligation of 25 service hours per season</a:t>
            </a:r>
            <a:endParaRPr b="1"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Ways to earn volunteer hours:</a:t>
            </a:r>
            <a:endParaRPr sz="1800">
              <a:solidFill>
                <a:srgbClr val="000000"/>
              </a:solidFill>
            </a:endParaRPr>
          </a:p>
          <a:p>
            <a:pPr indent="-285750" lvl="1" marL="74295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</a:pPr>
            <a:r>
              <a:rPr lang="en-US" sz="1800">
                <a:solidFill>
                  <a:srgbClr val="000000"/>
                </a:solidFill>
              </a:rPr>
              <a:t>T</a:t>
            </a:r>
            <a:r>
              <a:rPr lang="en-US" sz="1800">
                <a:solidFill>
                  <a:srgbClr val="000000"/>
                </a:solidFill>
              </a:rPr>
              <a:t>wo annual home meets in Spring. Minimum 13 hrs required per family at home meets. </a:t>
            </a:r>
            <a:r>
              <a:rPr lang="en-US" sz="1800">
                <a:solidFill>
                  <a:srgbClr val="C8102E"/>
                </a:solidFill>
              </a:rPr>
              <a:t>$50/hour penalty for unmet hours</a:t>
            </a:r>
            <a:r>
              <a:rPr lang="en-US" sz="1800">
                <a:solidFill>
                  <a:srgbClr val="000000"/>
                </a:solidFill>
              </a:rPr>
              <a:t> </a:t>
            </a:r>
            <a:endParaRPr sz="1800">
              <a:solidFill>
                <a:srgbClr val="000000"/>
              </a:solidFill>
            </a:endParaRPr>
          </a:p>
          <a:p>
            <a:pPr indent="-285750" lvl="1" marL="74295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</a:pPr>
            <a:r>
              <a:rPr lang="en-US" sz="1800">
                <a:solidFill>
                  <a:srgbClr val="000000"/>
                </a:solidFill>
              </a:rPr>
              <a:t>Club events (team picnics, winter party)</a:t>
            </a:r>
            <a:endParaRPr sz="1800">
              <a:solidFill>
                <a:srgbClr val="000000"/>
              </a:solidFill>
            </a:endParaRPr>
          </a:p>
          <a:p>
            <a:pPr indent="-285750" lvl="1" marL="74295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</a:pPr>
            <a:r>
              <a:rPr lang="en-US" sz="1800">
                <a:solidFill>
                  <a:srgbClr val="000000"/>
                </a:solidFill>
              </a:rPr>
              <a:t>Non-LAMVAC hosted</a:t>
            </a:r>
            <a:r>
              <a:rPr lang="en-US" sz="1800">
                <a:solidFill>
                  <a:srgbClr val="000000"/>
                </a:solidFill>
              </a:rPr>
              <a:t> meets as lane timers (look out for coach’s announcements)</a:t>
            </a:r>
            <a:endParaRPr sz="1800">
              <a:solidFill>
                <a:srgbClr val="000000"/>
              </a:solidFill>
            </a:endParaRPr>
          </a:p>
          <a:p>
            <a:pPr indent="-285750" lvl="1" marL="74295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</a:pPr>
            <a:r>
              <a:rPr lang="en-US" sz="1800">
                <a:solidFill>
                  <a:srgbClr val="000000"/>
                </a:solidFill>
              </a:rPr>
              <a:t>Become a USA Swimming Stroke and Turn official</a:t>
            </a:r>
            <a:endParaRPr sz="1800">
              <a:solidFill>
                <a:srgbClr val="000000"/>
              </a:solidFill>
            </a:endParaRPr>
          </a:p>
          <a:p>
            <a:pPr indent="-285750" lvl="1" marL="74295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</a:pPr>
            <a:r>
              <a:rPr lang="en-US" sz="1800">
                <a:solidFill>
                  <a:srgbClr val="000000"/>
                </a:solidFill>
              </a:rPr>
              <a:t>Join LAMVAC Board of Directors (elected at the annual meeting in August)</a:t>
            </a:r>
            <a:endParaRPr/>
          </a:p>
        </p:txBody>
      </p:sp>
      <p:pic>
        <p:nvPicPr>
          <p:cNvPr id="117" name="Google Shape;117;p3" title="Logo_resized_102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39851" y="5"/>
            <a:ext cx="1004150" cy="100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8F8"/>
        </a:solid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C8102E"/>
                </a:solidFill>
              </a:rPr>
              <a:t>Competitions</a:t>
            </a:r>
            <a:endParaRPr/>
          </a:p>
        </p:txBody>
      </p:sp>
      <p:sp>
        <p:nvSpPr>
          <p:cNvPr id="123" name="Google Shape;1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Optional but encouraged for tracking progress and obtaining official swim times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LAMVAC hosts two meets annually + one i</a:t>
            </a:r>
            <a:r>
              <a:rPr lang="en-US" sz="1800">
                <a:solidFill>
                  <a:srgbClr val="000000"/>
                </a:solidFill>
              </a:rPr>
              <a:t>ntrasquad</a:t>
            </a:r>
            <a:r>
              <a:rPr lang="en-US" sz="1800">
                <a:solidFill>
                  <a:srgbClr val="000000"/>
                </a:solidFill>
              </a:rPr>
              <a:t> meet</a:t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Standard meet structure:</a:t>
            </a:r>
            <a:endParaRPr sz="1800">
              <a:solidFill>
                <a:srgbClr val="000000"/>
              </a:solidFill>
            </a:endParaRPr>
          </a:p>
          <a:p>
            <a:pPr indent="-285750" lvl="1" marL="74295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</a:pPr>
            <a:r>
              <a:rPr lang="en-US" sz="1800">
                <a:solidFill>
                  <a:srgbClr val="000000"/>
                </a:solidFill>
              </a:rPr>
              <a:t>2-day events, Sat-Sun</a:t>
            </a:r>
            <a:endParaRPr sz="1800">
              <a:solidFill>
                <a:srgbClr val="000000"/>
              </a:solidFill>
            </a:endParaRPr>
          </a:p>
          <a:p>
            <a:pPr indent="-285750" lvl="1" marL="74295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</a:pPr>
            <a:r>
              <a:rPr lang="en-US" sz="1800">
                <a:solidFill>
                  <a:srgbClr val="000000"/>
                </a:solidFill>
              </a:rPr>
              <a:t>13 &amp; over - morning session, 11/12 &amp; under - afternoon session</a:t>
            </a:r>
            <a:endParaRPr sz="1800">
              <a:solidFill>
                <a:srgbClr val="000000"/>
              </a:solidFill>
            </a:endParaRPr>
          </a:p>
          <a:p>
            <a:pPr indent="-285750" lvl="1" marL="74295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</a:pPr>
            <a:r>
              <a:rPr lang="en-US" sz="1800">
                <a:solidFill>
                  <a:srgbClr val="000000"/>
                </a:solidFill>
              </a:rPr>
              <a:t>Swimmers usually participate in 2-3 events per day</a:t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Coaches announce when meets are open for </a:t>
            </a:r>
            <a:r>
              <a:rPr lang="en-US" sz="1800">
                <a:solidFill>
                  <a:srgbClr val="000000"/>
                </a:solidFill>
              </a:rPr>
              <a:t>sign up. You can sign up directly or through a coach.</a:t>
            </a:r>
            <a:endParaRPr sz="1800">
              <a:solidFill>
                <a:srgbClr val="000000"/>
              </a:solidFill>
            </a:endParaRPr>
          </a:p>
        </p:txBody>
      </p:sp>
      <p:pic>
        <p:nvPicPr>
          <p:cNvPr id="124" name="Google Shape;124;p4" title="Logo_resized_102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39851" y="5"/>
            <a:ext cx="1004150" cy="100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8F8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996b471175_0_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C8102E"/>
                </a:solidFill>
              </a:rPr>
              <a:t>Competitions</a:t>
            </a:r>
            <a:endParaRPr/>
          </a:p>
        </p:txBody>
      </p:sp>
      <p:pic>
        <p:nvPicPr>
          <p:cNvPr id="130" name="Google Shape;130;g3996b471175_0_32" title="Logo_resized_102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39851" y="5"/>
            <a:ext cx="1004150" cy="100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g3996b471175_0_32" title="Screenshot 2025-11-13 at 1.14.12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38025" y="1298913"/>
            <a:ext cx="5180054" cy="5135563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g3996b471175_0_32"/>
          <p:cNvSpPr txBox="1"/>
          <p:nvPr/>
        </p:nvSpPr>
        <p:spPr>
          <a:xfrm>
            <a:off x="2676031" y="6447025"/>
            <a:ext cx="36477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Full </a:t>
            </a: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schedule</a:t>
            </a: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available at </a:t>
            </a:r>
            <a:r>
              <a:rPr lang="en-US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https://www.lamvac.org/meet-schedule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C8102E"/>
                </a:solidFill>
              </a:rPr>
              <a:t>Meet Logistics</a:t>
            </a:r>
            <a:endParaRPr/>
          </a:p>
        </p:txBody>
      </p:sp>
      <p:sp>
        <p:nvSpPr>
          <p:cNvPr id="138" name="Google Shape;138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Arrive 10–15 minutes before warm-up time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Bring team gear, snacks, water, and layers</a:t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Bring one towel per event + warm-up, and anything else your swimmer needs to stay warm between their events</a:t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Coaches guide swimmers through warm-ups and races</a:t>
            </a:r>
            <a:endParaRPr/>
          </a:p>
        </p:txBody>
      </p:sp>
      <p:pic>
        <p:nvPicPr>
          <p:cNvPr id="139" name="Google Shape;139;p5" title="Logo_resized_102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39851" y="5"/>
            <a:ext cx="1004150" cy="100417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5"/>
          <p:cNvSpPr txBox="1"/>
          <p:nvPr/>
        </p:nvSpPr>
        <p:spPr>
          <a:xfrm>
            <a:off x="1766350" y="5315525"/>
            <a:ext cx="47322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More information available at </a:t>
            </a:r>
            <a:r>
              <a:rPr lang="en-US" sz="1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https://www.lamvac.org/meet-faq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8F8F8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C8102E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C8102E"/>
                </a:solidFill>
              </a:rPr>
              <a:t>Payments &amp; Fees</a:t>
            </a:r>
            <a:endParaRPr/>
          </a:p>
        </p:txBody>
      </p:sp>
      <p:sp>
        <p:nvSpPr>
          <p:cNvPr id="146" name="Google Shape;146;p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Annual fee for competitive groups, Tadpoles exempt ($235)</a:t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Annual USA Swimming registration ($90)</a:t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Monthly membership fee for all swimmers (depending on the group)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Annual Swimathon fundraiser (voluntary, highly encouraged)</a:t>
            </a:r>
            <a:endParaRPr/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Meet fees: $10–20 per meet and $4–5 per event</a:t>
            </a:r>
            <a:endParaRPr sz="1800">
              <a:solidFill>
                <a:srgbClr val="000000"/>
              </a:solidFill>
            </a:endParaRPr>
          </a:p>
          <a:p>
            <a:pPr indent="-342900" lvl="0" marL="342900" rtl="0" algn="l"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</a:pPr>
            <a:r>
              <a:rPr lang="en-US" sz="1800">
                <a:solidFill>
                  <a:srgbClr val="000000"/>
                </a:solidFill>
              </a:rPr>
              <a:t>Pausing membership (due to injury, travel, personal circumstances) will replace monthly membership fee with flat rate of $35 for each month of not swimming</a:t>
            </a:r>
            <a:endParaRPr sz="1800">
              <a:solidFill>
                <a:srgbClr val="000000"/>
              </a:solidFill>
            </a:endParaRPr>
          </a:p>
        </p:txBody>
      </p:sp>
      <p:pic>
        <p:nvPicPr>
          <p:cNvPr id="147" name="Google Shape;147;p6" title="Logo_resized_102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39851" y="5"/>
            <a:ext cx="1004150" cy="1004175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6"/>
          <p:cNvSpPr txBox="1"/>
          <p:nvPr/>
        </p:nvSpPr>
        <p:spPr>
          <a:xfrm>
            <a:off x="1540950" y="6159268"/>
            <a:ext cx="6062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C8102E"/>
                </a:solidFill>
                <a:latin typeface="Calibri"/>
                <a:ea typeface="Calibri"/>
                <a:cs typeface="Calibri"/>
                <a:sym typeface="Calibri"/>
              </a:rPr>
              <a:t>This is a summary of all </a:t>
            </a:r>
            <a:r>
              <a:rPr b="1" lang="en-US" sz="1200">
                <a:solidFill>
                  <a:srgbClr val="C8102E"/>
                </a:solidFill>
                <a:latin typeface="Calibri"/>
                <a:ea typeface="Calibri"/>
                <a:cs typeface="Calibri"/>
                <a:sym typeface="Calibri"/>
              </a:rPr>
              <a:t>potential</a:t>
            </a:r>
            <a:r>
              <a:rPr b="1" lang="en-US" sz="1200">
                <a:solidFill>
                  <a:srgbClr val="C8102E"/>
                </a:solidFill>
                <a:latin typeface="Calibri"/>
                <a:ea typeface="Calibri"/>
                <a:cs typeface="Calibri"/>
                <a:sym typeface="Calibri"/>
              </a:rPr>
              <a:t> fees you can </a:t>
            </a:r>
            <a:r>
              <a:rPr b="1" lang="en-US" sz="1200">
                <a:solidFill>
                  <a:srgbClr val="C8102E"/>
                </a:solidFill>
                <a:latin typeface="Calibri"/>
                <a:ea typeface="Calibri"/>
                <a:cs typeface="Calibri"/>
                <a:sym typeface="Calibri"/>
              </a:rPr>
              <a:t>incur</a:t>
            </a:r>
            <a:r>
              <a:rPr b="1" lang="en-US" sz="1200">
                <a:solidFill>
                  <a:srgbClr val="C8102E"/>
                </a:solidFill>
                <a:latin typeface="Calibri"/>
                <a:ea typeface="Calibri"/>
                <a:cs typeface="Calibri"/>
                <a:sym typeface="Calibri"/>
              </a:rPr>
              <a:t> throughout a swim season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</cp:coreProperties>
</file>