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hVIEGJbD7plWyfPoJVFmvUV24U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6C1F1F-2DB6-41A2-ADBB-D1C3A4A4A01F}">
  <a:tblStyle styleId="{B66C1F1F-2DB6-41A2-ADBB-D1C3A4A4A0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96b47117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996b471175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996b4711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996b471175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96b47117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996b471175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96b4711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996b471175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96b47117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996b471175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elitesportapparel.org/lamvac" TargetMode="External"/><Relationship Id="rId4" Type="http://schemas.openxmlformats.org/officeDocument/2006/relationships/hyperlink" Target="mailto:membership@lamvac.org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hyperlink" Target="https://www.lamvac.org/news-update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hyperlink" Target="https://www.lamvac.org/meet-schedul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s://www.lamvac.org/meet-faq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58310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Welcome to LAMVAC Swim Club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4338881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2400"/>
              <a:t>New Member Orientation</a:t>
            </a:r>
            <a:endParaRPr/>
          </a:p>
        </p:txBody>
      </p:sp>
      <p:pic>
        <p:nvPicPr>
          <p:cNvPr id="86" name="Google Shape;86;p1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802" y="541459"/>
            <a:ext cx="2063700" cy="20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8102E"/>
                </a:solidFill>
              </a:rPr>
              <a:t>Summary</a:t>
            </a:r>
            <a:endParaRPr/>
          </a:p>
        </p:txBody>
      </p:sp>
      <p:sp>
        <p:nvSpPr>
          <p:cNvPr id="154" name="Google Shape;154;p7"/>
          <p:cNvSpPr txBox="1"/>
          <p:nvPr>
            <p:ph idx="1" type="body"/>
          </p:nvPr>
        </p:nvSpPr>
        <p:spPr>
          <a:xfrm>
            <a:off x="457200" y="140672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LAMVAC thrives on partnership: Coaches + Parents + Swimmers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Stay engaged, volunteer, and communicate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Visit lamvac.org for schedules, payments, and volunteer sign-ups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Join our WhatsApp group - QR code below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Team store</a:t>
            </a:r>
            <a:r>
              <a:rPr lang="en-US" sz="1800">
                <a:solidFill>
                  <a:srgbClr val="000000"/>
                </a:solidFill>
              </a:rPr>
              <a:t> (one cap and t-shirt provided for competitive groups)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Contact: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membership@lamvac.org</a:t>
            </a:r>
            <a:r>
              <a:rPr lang="en-US" sz="1800"/>
              <a:t> 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55" name="Google Shape;155;p7" title="WhatsApp Invite (1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0400" y="3278050"/>
            <a:ext cx="2703600" cy="357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 title="Logo_resized_102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9851" y="5"/>
            <a:ext cx="1004150" cy="10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Thank You &amp; Welcome Aboard!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955475" y="1354775"/>
            <a:ext cx="731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Together, we make waves 🌊</a:t>
            </a:r>
            <a:endParaRPr/>
          </a:p>
        </p:txBody>
      </p:sp>
      <p:pic>
        <p:nvPicPr>
          <p:cNvPr id="163" name="Google Shape;163;p8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838" y="2388700"/>
            <a:ext cx="3380324" cy="338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96b471175_0_60"/>
          <p:cNvSpPr txBox="1"/>
          <p:nvPr>
            <p:ph type="title"/>
          </p:nvPr>
        </p:nvSpPr>
        <p:spPr>
          <a:xfrm>
            <a:off x="284675" y="2833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Appendix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96b471175_0_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8102E"/>
                </a:solidFill>
              </a:rPr>
              <a:t>Registration Groups Avg Age</a:t>
            </a:r>
            <a:endParaRPr/>
          </a:p>
        </p:txBody>
      </p:sp>
      <p:sp>
        <p:nvSpPr>
          <p:cNvPr id="174" name="Google Shape;174;g3996b471175_0_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AVERAGE of Age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5" name="Google Shape;175;g3996b471175_0_3"/>
          <p:cNvGraphicFramePr/>
          <p:nvPr/>
        </p:nvGraphicFramePr>
        <p:xfrm>
          <a:off x="2423050" y="247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{B66C1F1F-2DB6-41A2-ADBB-D1C3A4A4A01F}</a:tableStyleId>
              </a:tblPr>
              <a:tblGrid>
                <a:gridCol w="1955850"/>
                <a:gridCol w="1955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Tadpoles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6-9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Piranha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8-12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Tiger Sharks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9-13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Juniors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Seniors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6" name="Google Shape;176;g3996b471175_0_3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851" y="5"/>
            <a:ext cx="1004150" cy="10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8102E"/>
                </a:solidFill>
              </a:rPr>
              <a:t>LAMVAC Team</a:t>
            </a:r>
            <a:endParaRPr/>
          </a:p>
        </p:txBody>
      </p:sp>
      <p:pic>
        <p:nvPicPr>
          <p:cNvPr id="92" name="Google Shape;92;p2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851" y="5"/>
            <a:ext cx="1004150" cy="10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400" y="1466938"/>
            <a:ext cx="1247775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1988200" y="1634900"/>
            <a:ext cx="7081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Coach: Jose Bonpua (left). Leads LAMVAC since 1998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Coach Jose trains Junior and Senior groups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Age Group Coach: Jonathan Ho (right)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Coach Jon trains Tiger Sharks, oversees Piranha and Tadpoles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 title="Screenshot 2025-11-13 at 1.37.05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600" y="4298388"/>
            <a:ext cx="54864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96b471175_0_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8102E"/>
                </a:solidFill>
              </a:rPr>
              <a:t>Swim Groups and Promotions</a:t>
            </a:r>
            <a:endParaRPr/>
          </a:p>
        </p:txBody>
      </p:sp>
      <p:sp>
        <p:nvSpPr>
          <p:cNvPr id="101" name="Google Shape;101;g3996b471175_0_5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Progression: Tadpoles → Piranha → Tiger Sharks → Juniors→ Seniors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Tadpoles is our pre-competitive group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Promotions are based on coach evaluation, readiness, and commitment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Promotions are individual based on performance during regular practice</a:t>
            </a:r>
            <a:endParaRPr/>
          </a:p>
        </p:txBody>
      </p:sp>
      <p:pic>
        <p:nvPicPr>
          <p:cNvPr id="102" name="Google Shape;102;g3996b471175_0_50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851" y="5"/>
            <a:ext cx="1004150" cy="10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96b471175_0_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8102E"/>
                </a:solidFill>
              </a:rPr>
              <a:t>Swim Schedule</a:t>
            </a:r>
            <a:endParaRPr/>
          </a:p>
        </p:txBody>
      </p:sp>
      <p:pic>
        <p:nvPicPr>
          <p:cNvPr id="108" name="Google Shape;108;g3996b471175_0_25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851" y="5"/>
            <a:ext cx="1004150" cy="10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996b471175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400" y="1417638"/>
            <a:ext cx="6644111" cy="513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996b471175_0_25"/>
          <p:cNvSpPr txBox="1"/>
          <p:nvPr/>
        </p:nvSpPr>
        <p:spPr>
          <a:xfrm>
            <a:off x="1856750" y="5830550"/>
            <a:ext cx="473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C8102E"/>
                </a:solidFill>
                <a:latin typeface="Calibri"/>
                <a:ea typeface="Calibri"/>
                <a:cs typeface="Calibri"/>
                <a:sym typeface="Calibri"/>
              </a:rPr>
              <a:t>The schedule is current, please disregard the dates at the top</a:t>
            </a:r>
            <a:endParaRPr b="1" sz="1000">
              <a:solidFill>
                <a:srgbClr val="C810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to schedule and facilities are posted on </a:t>
            </a: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https://www.lamvac.org/news-updates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through the WhatsApp group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8102E"/>
                </a:solidFill>
              </a:rPr>
              <a:t>Volunteering</a:t>
            </a:r>
            <a:endParaRPr/>
          </a:p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LAMVAC is a nonprofit organization powered by parents. </a:t>
            </a:r>
            <a:r>
              <a:rPr lang="en-US" sz="1800"/>
              <a:t>Every family contributes to the team’s success!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All competitive swimmer families have an obligation of 25 service hours per season</a:t>
            </a:r>
            <a:endParaRPr b="1"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Ways to earn volunteer hours:</a:t>
            </a:r>
            <a:endParaRPr sz="1800">
              <a:solidFill>
                <a:srgbClr val="000000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T</a:t>
            </a:r>
            <a:r>
              <a:rPr lang="en-US" sz="1800">
                <a:solidFill>
                  <a:srgbClr val="000000"/>
                </a:solidFill>
              </a:rPr>
              <a:t>wo annual home meets in Spring. Minimum 13 hrs required per family at home meets. </a:t>
            </a:r>
            <a:r>
              <a:rPr lang="en-US" sz="1800">
                <a:solidFill>
                  <a:srgbClr val="C8102E"/>
                </a:solidFill>
              </a:rPr>
              <a:t>$50/hour penalty for unmet hours</a:t>
            </a:r>
            <a:r>
              <a:rPr lang="en-US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Club events (team picnics, winter party)</a:t>
            </a:r>
            <a:endParaRPr sz="1800">
              <a:solidFill>
                <a:srgbClr val="000000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Non-LAMVAC hosted</a:t>
            </a:r>
            <a:r>
              <a:rPr lang="en-US" sz="1800">
                <a:solidFill>
                  <a:srgbClr val="000000"/>
                </a:solidFill>
              </a:rPr>
              <a:t> meets as lane timers (look out for coach’s announcements)</a:t>
            </a:r>
            <a:endParaRPr sz="1800">
              <a:solidFill>
                <a:srgbClr val="000000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Become a USA Swimming Stroke and Turn official</a:t>
            </a:r>
            <a:endParaRPr sz="1800">
              <a:solidFill>
                <a:srgbClr val="000000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Join LAMVAC Board of Directors (elected at the annual meeting in August)</a:t>
            </a:r>
            <a:endParaRPr/>
          </a:p>
        </p:txBody>
      </p:sp>
      <p:pic>
        <p:nvPicPr>
          <p:cNvPr id="117" name="Google Shape;117;p3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851" y="5"/>
            <a:ext cx="1004150" cy="10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8102E"/>
                </a:solidFill>
              </a:rPr>
              <a:t>Competitions</a:t>
            </a:r>
            <a:endParaRPr/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Optional but encouraged for tracking progress and obtaining official swim times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LAMVAC hosts two meets annually + one i</a:t>
            </a:r>
            <a:r>
              <a:rPr lang="en-US" sz="1800">
                <a:solidFill>
                  <a:srgbClr val="000000"/>
                </a:solidFill>
              </a:rPr>
              <a:t>ntrasquad</a:t>
            </a:r>
            <a:r>
              <a:rPr lang="en-US" sz="1800">
                <a:solidFill>
                  <a:srgbClr val="000000"/>
                </a:solidFill>
              </a:rPr>
              <a:t> meet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Standard meet structure:</a:t>
            </a:r>
            <a:endParaRPr sz="1800">
              <a:solidFill>
                <a:srgbClr val="000000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2-day events, Sat-Sun</a:t>
            </a:r>
            <a:endParaRPr sz="1800">
              <a:solidFill>
                <a:srgbClr val="000000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13 &amp; over - morning session, 11/12 &amp; under - afternoon session</a:t>
            </a:r>
            <a:endParaRPr sz="1800">
              <a:solidFill>
                <a:srgbClr val="000000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Swimmers usually participate in 2-3 events per day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Coaches announce when meets are open for </a:t>
            </a:r>
            <a:r>
              <a:rPr lang="en-US" sz="1800">
                <a:solidFill>
                  <a:srgbClr val="000000"/>
                </a:solidFill>
              </a:rPr>
              <a:t>sign up. You can sign up directly or through a coach.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24" name="Google Shape;124;p4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851" y="5"/>
            <a:ext cx="1004150" cy="10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996b471175_0_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8102E"/>
                </a:solidFill>
              </a:rPr>
              <a:t>Competitions</a:t>
            </a:r>
            <a:endParaRPr/>
          </a:p>
        </p:txBody>
      </p:sp>
      <p:pic>
        <p:nvPicPr>
          <p:cNvPr id="130" name="Google Shape;130;g3996b471175_0_32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851" y="5"/>
            <a:ext cx="1004150" cy="10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996b471175_0_32" title="Screenshot 2025-11-13 at 1.14.1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025" y="1298913"/>
            <a:ext cx="5180054" cy="513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996b471175_0_32"/>
          <p:cNvSpPr txBox="1"/>
          <p:nvPr/>
        </p:nvSpPr>
        <p:spPr>
          <a:xfrm>
            <a:off x="2676031" y="6447025"/>
            <a:ext cx="364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at </a:t>
            </a: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https://www.lamvac.org/meet-schedule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8102E"/>
                </a:solidFill>
              </a:rPr>
              <a:t>Meet Logistics</a:t>
            </a:r>
            <a:endParaRPr/>
          </a:p>
        </p:txBody>
      </p:sp>
      <p:sp>
        <p:nvSpPr>
          <p:cNvPr id="138" name="Google Shape;138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Arrive 10–15 minutes before warm-up time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Bring team gear, snacks, water, and layers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Bring one towel per event + warm-up, and anything else your swimmer needs to stay warm between their events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Coaches guide swimmers through warm-ups and races</a:t>
            </a:r>
            <a:endParaRPr/>
          </a:p>
        </p:txBody>
      </p:sp>
      <p:pic>
        <p:nvPicPr>
          <p:cNvPr id="139" name="Google Shape;139;p5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851" y="5"/>
            <a:ext cx="1004150" cy="10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1766350" y="5315525"/>
            <a:ext cx="473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information available at </a:t>
            </a: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https://www.lamvac.org/meet-faq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8F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8102E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C8102E"/>
                </a:solidFill>
              </a:rPr>
              <a:t>Payments &amp; Fees</a:t>
            </a:r>
            <a:endParaRPr/>
          </a:p>
        </p:txBody>
      </p:sp>
      <p:sp>
        <p:nvSpPr>
          <p:cNvPr id="146" name="Google Shape;146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Annual fee for competitive groups, Tadpoles exempt ($235)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Annual USA Swimming registration ($90)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Monthly membership fee for all swimmers (depending on the group)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Annual Swimathon fundraiser (voluntary, highly encouraged)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Meet fees: $10–20 per meet and $4–5 per event</a:t>
            </a:r>
            <a:endParaRPr sz="18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Pausing membership (due to injury, travel, personal circumstances) will replace monthly membership fee with flat rate of $35 for each month of not swimming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47" name="Google Shape;147;p6" title="Logo_resized_10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851" y="5"/>
            <a:ext cx="1004150" cy="10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1540950" y="6159268"/>
            <a:ext cx="606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8102E"/>
                </a:solidFill>
                <a:latin typeface="Calibri"/>
                <a:ea typeface="Calibri"/>
                <a:cs typeface="Calibri"/>
                <a:sym typeface="Calibri"/>
              </a:rPr>
              <a:t>This is a summary of all </a:t>
            </a:r>
            <a:r>
              <a:rPr b="1" lang="en-US" sz="1200">
                <a:solidFill>
                  <a:srgbClr val="C8102E"/>
                </a:solidFill>
                <a:latin typeface="Calibri"/>
                <a:ea typeface="Calibri"/>
                <a:cs typeface="Calibri"/>
                <a:sym typeface="Calibri"/>
              </a:rPr>
              <a:t>potential</a:t>
            </a:r>
            <a:r>
              <a:rPr b="1" lang="en-US" sz="1200">
                <a:solidFill>
                  <a:srgbClr val="C8102E"/>
                </a:solidFill>
                <a:latin typeface="Calibri"/>
                <a:ea typeface="Calibri"/>
                <a:cs typeface="Calibri"/>
                <a:sym typeface="Calibri"/>
              </a:rPr>
              <a:t> fees you can </a:t>
            </a:r>
            <a:r>
              <a:rPr b="1" lang="en-US" sz="1200">
                <a:solidFill>
                  <a:srgbClr val="C8102E"/>
                </a:solidFill>
                <a:latin typeface="Calibri"/>
                <a:ea typeface="Calibri"/>
                <a:cs typeface="Calibri"/>
                <a:sym typeface="Calibri"/>
              </a:rPr>
              <a:t>incur</a:t>
            </a:r>
            <a:r>
              <a:rPr b="1" lang="en-US" sz="1200">
                <a:solidFill>
                  <a:srgbClr val="C8102E"/>
                </a:solidFill>
                <a:latin typeface="Calibri"/>
                <a:ea typeface="Calibri"/>
                <a:cs typeface="Calibri"/>
                <a:sym typeface="Calibri"/>
              </a:rPr>
              <a:t> throughout a swim season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</cp:coreProperties>
</file>